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62" r:id="rId9"/>
    <p:sldId id="280" r:id="rId10"/>
    <p:sldId id="263" r:id="rId11"/>
    <p:sldId id="267" r:id="rId12"/>
    <p:sldId id="264" r:id="rId13"/>
    <p:sldId id="265" r:id="rId14"/>
    <p:sldId id="266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401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E607-B882-4D01-B5F0-0163D63A76F8}" type="datetimeFigureOut">
              <a:rPr lang="en-US" smtClean="0"/>
              <a:pPr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1CBC-AD9E-4743-BF57-1FB8955D0E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E607-B882-4D01-B5F0-0163D63A76F8}" type="datetimeFigureOut">
              <a:rPr lang="en-US" smtClean="0"/>
              <a:pPr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1CBC-AD9E-4743-BF57-1FB8955D0E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E607-B882-4D01-B5F0-0163D63A76F8}" type="datetimeFigureOut">
              <a:rPr lang="en-US" smtClean="0"/>
              <a:pPr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1CBC-AD9E-4743-BF57-1FB8955D0E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E607-B882-4D01-B5F0-0163D63A76F8}" type="datetimeFigureOut">
              <a:rPr lang="en-US" smtClean="0"/>
              <a:pPr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1CBC-AD9E-4743-BF57-1FB8955D0E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E607-B882-4D01-B5F0-0163D63A76F8}" type="datetimeFigureOut">
              <a:rPr lang="en-US" smtClean="0"/>
              <a:pPr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1CBC-AD9E-4743-BF57-1FB8955D0E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E607-B882-4D01-B5F0-0163D63A76F8}" type="datetimeFigureOut">
              <a:rPr lang="en-US" smtClean="0"/>
              <a:pPr/>
              <a:t>9/14/2016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1CBC-AD9E-4743-BF57-1FB8955D0E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E607-B882-4D01-B5F0-0163D63A76F8}" type="datetimeFigureOut">
              <a:rPr lang="en-US" smtClean="0"/>
              <a:pPr/>
              <a:t>9/14/2016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1CBC-AD9E-4743-BF57-1FB8955D0E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E607-B882-4D01-B5F0-0163D63A76F8}" type="datetimeFigureOut">
              <a:rPr lang="en-US" smtClean="0"/>
              <a:pPr/>
              <a:t>9/14/2016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1CBC-AD9E-4743-BF57-1FB8955D0E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E607-B882-4D01-B5F0-0163D63A76F8}" type="datetimeFigureOut">
              <a:rPr lang="en-US" smtClean="0"/>
              <a:pPr/>
              <a:t>9/14/2016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1CBC-AD9E-4743-BF57-1FB8955D0E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E607-B882-4D01-B5F0-0163D63A76F8}" type="datetimeFigureOut">
              <a:rPr lang="en-US" smtClean="0"/>
              <a:pPr/>
              <a:t>9/14/2016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1CBC-AD9E-4743-BF57-1FB8955D0E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E607-B882-4D01-B5F0-0163D63A76F8}" type="datetimeFigureOut">
              <a:rPr lang="en-US" smtClean="0"/>
              <a:pPr/>
              <a:t>9/14/2016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1CBC-AD9E-4743-BF57-1FB8955D0E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4E607-B882-4D01-B5F0-0163D63A76F8}" type="datetimeFigureOut">
              <a:rPr lang="en-US" smtClean="0"/>
              <a:pPr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1CBC-AD9E-4743-BF57-1FB8955D0E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FF00"/>
                </a:solidFill>
                <a:latin typeface="Arial Black" pitchFamily="34" charset="0"/>
              </a:rPr>
              <a:t>Valley Forge</a:t>
            </a:r>
            <a:br>
              <a:rPr lang="en-US" sz="80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8000" dirty="0" smtClean="0">
                <a:solidFill>
                  <a:srgbClr val="FFFF00"/>
                </a:solidFill>
                <a:latin typeface="Arial Black" pitchFamily="34" charset="0"/>
              </a:rPr>
              <a:t>and</a:t>
            </a:r>
            <a:br>
              <a:rPr lang="en-US" sz="80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8000" dirty="0" smtClean="0">
                <a:solidFill>
                  <a:srgbClr val="FFFF00"/>
                </a:solidFill>
                <a:latin typeface="Arial Black" pitchFamily="34" charset="0"/>
              </a:rPr>
              <a:t>European Aid</a:t>
            </a:r>
            <a:endParaRPr lang="en-US" sz="8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r>
              <a:rPr lang="en-US" dirty="0" smtClean="0"/>
              <a:t>European Professional Volunteers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343400" cy="5638800"/>
          </a:xfrm>
        </p:spPr>
        <p:txBody>
          <a:bodyPr/>
          <a:lstStyle/>
          <a:p>
            <a:r>
              <a:rPr lang="en-US" dirty="0" smtClean="0"/>
              <a:t>Von Steuben is just one example of European volunteers that believed strongly in the Enlightenment ideals of the Revolution</a:t>
            </a:r>
          </a:p>
          <a:p>
            <a:pPr algn="ctr">
              <a:buNone/>
            </a:pPr>
            <a:r>
              <a:rPr lang="en-US" b="1" i="1" dirty="0" smtClean="0"/>
              <a:t>What was Von Steuben’s profession before the war? </a:t>
            </a:r>
          </a:p>
          <a:p>
            <a:pPr algn="ctr">
              <a:buNone/>
            </a:pPr>
            <a:endParaRPr lang="en-US" b="1" i="1" dirty="0" smtClean="0"/>
          </a:p>
          <a:p>
            <a:pPr algn="ctr">
              <a:buNone/>
            </a:pPr>
            <a:r>
              <a:rPr lang="en-US" sz="5400" b="1" dirty="0" smtClean="0">
                <a:latin typeface="Arial Black" pitchFamily="34" charset="0"/>
              </a:rPr>
              <a:t>SOLDIER!</a:t>
            </a:r>
            <a:endParaRPr lang="en-US" sz="5400" b="1" dirty="0">
              <a:latin typeface="Arial Black" pitchFamily="34" charset="0"/>
            </a:endParaRPr>
          </a:p>
        </p:txBody>
      </p:sp>
      <p:pic>
        <p:nvPicPr>
          <p:cNvPr id="5" name="Content Placeholder 4" descr="steuben_baron_von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990600"/>
            <a:ext cx="4191000" cy="5638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W17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4495800"/>
            <a:ext cx="7924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 Black" pitchFamily="34" charset="0"/>
              </a:rPr>
              <a:t>George Washington</a:t>
            </a:r>
          </a:p>
          <a:p>
            <a:pPr algn="ctr"/>
            <a:r>
              <a:rPr lang="en-US" sz="4400" dirty="0" smtClean="0">
                <a:latin typeface="Arial Black" pitchFamily="34" charset="0"/>
              </a:rPr>
              <a:t>American</a:t>
            </a:r>
          </a:p>
          <a:p>
            <a:pPr algn="ctr"/>
            <a:r>
              <a:rPr lang="en-US" sz="4400" dirty="0" smtClean="0">
                <a:latin typeface="Arial Black" pitchFamily="34" charset="0"/>
              </a:rPr>
              <a:t>Farmer/Surveyor</a:t>
            </a:r>
            <a:endParaRPr lang="en-US" sz="4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0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Marquis de Lafayette</a:t>
            </a:r>
            <a:br>
              <a:rPr lang="en-US" dirty="0" smtClean="0"/>
            </a:br>
            <a:r>
              <a:rPr lang="en-US" dirty="0" smtClean="0"/>
              <a:t>France</a:t>
            </a:r>
            <a:br>
              <a:rPr lang="en-US" dirty="0" smtClean="0"/>
            </a:br>
            <a:r>
              <a:rPr lang="en-US" dirty="0" smtClean="0"/>
              <a:t>Soldier</a:t>
            </a:r>
            <a:endParaRPr lang="en-US" dirty="0"/>
          </a:p>
        </p:txBody>
      </p:sp>
      <p:pic>
        <p:nvPicPr>
          <p:cNvPr id="3" name="Picture 2" descr="lafayet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3962400"/>
            <a:ext cx="8763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 Black" pitchFamily="34" charset="0"/>
              </a:rPr>
              <a:t>Marquis de Lafayette</a:t>
            </a:r>
          </a:p>
          <a:p>
            <a:pPr algn="ctr"/>
            <a:r>
              <a:rPr lang="en-US" sz="5400" b="1" dirty="0" smtClean="0">
                <a:latin typeface="Arial Black" pitchFamily="34" charset="0"/>
              </a:rPr>
              <a:t>French</a:t>
            </a:r>
          </a:p>
          <a:p>
            <a:pPr algn="ctr"/>
            <a:r>
              <a:rPr lang="en-US" sz="5400" b="1" dirty="0" smtClean="0">
                <a:latin typeface="Arial Black" pitchFamily="34" charset="0"/>
              </a:rPr>
              <a:t>Soldier</a:t>
            </a:r>
            <a:endParaRPr lang="en-US" sz="54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osciusk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4419600"/>
            <a:ext cx="701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 Black" pitchFamily="34" charset="0"/>
              </a:rPr>
              <a:t>Thaddeus Kosciusko</a:t>
            </a:r>
          </a:p>
          <a:p>
            <a:pPr algn="ctr"/>
            <a:r>
              <a:rPr lang="en-US" sz="4400" dirty="0" smtClean="0">
                <a:latin typeface="Arial Black" pitchFamily="34" charset="0"/>
              </a:rPr>
              <a:t>Polish</a:t>
            </a:r>
          </a:p>
          <a:p>
            <a:pPr algn="ctr"/>
            <a:r>
              <a:rPr lang="en-US" sz="4400" dirty="0" smtClean="0">
                <a:latin typeface="Arial Black" pitchFamily="34" charset="0"/>
              </a:rPr>
              <a:t>Soldier</a:t>
            </a:r>
            <a:endParaRPr lang="en-US" sz="4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Content Placeholder 3" descr="cla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28600" y="-228600"/>
            <a:ext cx="9677400" cy="7315200"/>
          </a:xfrm>
        </p:spPr>
      </p:pic>
      <p:sp>
        <p:nvSpPr>
          <p:cNvPr id="6" name="TextBox 5"/>
          <p:cNvSpPr txBox="1"/>
          <p:nvPr/>
        </p:nvSpPr>
        <p:spPr>
          <a:xfrm>
            <a:off x="1143000" y="4343400"/>
            <a:ext cx="7239000" cy="2308324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 Black" pitchFamily="34" charset="0"/>
              </a:rPr>
              <a:t>George Rogers Clark</a:t>
            </a:r>
          </a:p>
          <a:p>
            <a:pPr algn="ctr"/>
            <a:r>
              <a:rPr lang="en-US" sz="4800" dirty="0" smtClean="0">
                <a:latin typeface="Arial Black" pitchFamily="34" charset="0"/>
              </a:rPr>
              <a:t>American</a:t>
            </a:r>
          </a:p>
          <a:p>
            <a:pPr algn="ctr"/>
            <a:r>
              <a:rPr lang="en-US" sz="4800" dirty="0" smtClean="0">
                <a:latin typeface="Arial Black" pitchFamily="34" charset="0"/>
              </a:rPr>
              <a:t>Farmer</a:t>
            </a:r>
            <a:endParaRPr lang="en-US" sz="4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than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343400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rial Black" pitchFamily="34" charset="0"/>
              </a:rPr>
              <a:t>Nathanael Greene</a:t>
            </a:r>
          </a:p>
          <a:p>
            <a:pPr algn="ctr"/>
            <a:r>
              <a:rPr lang="en-US" sz="5400" dirty="0" smtClean="0">
                <a:latin typeface="Arial Black" pitchFamily="34" charset="0"/>
              </a:rPr>
              <a:t>American</a:t>
            </a:r>
          </a:p>
          <a:p>
            <a:pPr algn="ctr"/>
            <a:r>
              <a:rPr lang="en-US" sz="4800" dirty="0" smtClean="0">
                <a:latin typeface="Arial Black" pitchFamily="34" charset="0"/>
              </a:rPr>
              <a:t>Iron Worker/Anchor Maker</a:t>
            </a:r>
            <a:endParaRPr lang="en-US" sz="4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laski_Savana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3995678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Arial Black" pitchFamily="34" charset="0"/>
              </a:rPr>
              <a:t>Casimir</a:t>
            </a:r>
            <a:r>
              <a:rPr lang="en-US" sz="6000" dirty="0" smtClean="0">
                <a:solidFill>
                  <a:srgbClr val="0070C0"/>
                </a:solidFill>
                <a:latin typeface="Arial Black" pitchFamily="34" charset="0"/>
              </a:rPr>
              <a:t> Pulaski</a:t>
            </a:r>
          </a:p>
          <a:p>
            <a:pPr algn="ctr"/>
            <a:r>
              <a:rPr lang="en-US" sz="6000" dirty="0" smtClean="0">
                <a:solidFill>
                  <a:srgbClr val="0070C0"/>
                </a:solidFill>
                <a:latin typeface="Arial Black" pitchFamily="34" charset="0"/>
              </a:rPr>
              <a:t>Polish</a:t>
            </a:r>
          </a:p>
          <a:p>
            <a:pPr algn="ctr"/>
            <a:r>
              <a:rPr lang="en-US" sz="6000" dirty="0" smtClean="0">
                <a:solidFill>
                  <a:srgbClr val="0070C0"/>
                </a:solidFill>
                <a:latin typeface="Arial Black" pitchFamily="34" charset="0"/>
              </a:rPr>
              <a:t>Soldier</a:t>
            </a:r>
            <a:endParaRPr lang="en-US" sz="60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3995678"/>
            <a:ext cx="6314486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Daniel Morgan</a:t>
            </a:r>
          </a:p>
          <a:p>
            <a:pPr algn="ctr"/>
            <a:r>
              <a:rPr lang="en-US" sz="6000" b="1" spc="50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American</a:t>
            </a:r>
          </a:p>
          <a:p>
            <a:pPr algn="ctr"/>
            <a:r>
              <a:rPr lang="en-US" sz="6000" b="1" cap="none" spc="50" dirty="0" err="1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Wagoneer</a:t>
            </a:r>
            <a:endParaRPr lang="en-US" sz="6000" b="1" cap="none" spc="50" dirty="0">
              <a:ln w="11430"/>
              <a:solidFill>
                <a:schemeClr val="bg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995678"/>
            <a:ext cx="8428013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Bernardo de Galvez</a:t>
            </a:r>
          </a:p>
          <a:p>
            <a:pPr algn="ctr"/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Spanish</a:t>
            </a:r>
          </a:p>
          <a:p>
            <a:pPr algn="ctr"/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Soldier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4191000"/>
            <a:ext cx="7772400" cy="12192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rial Black" pitchFamily="34" charset="0"/>
              </a:rPr>
              <a:t>Alexander Hamilton</a:t>
            </a:r>
            <a:endParaRPr lang="en-US" sz="54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51054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 Black" pitchFamily="34" charset="0"/>
              </a:rPr>
              <a:t>Nevis (American)</a:t>
            </a:r>
            <a:endParaRPr lang="en-US" sz="48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57150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rial Black" pitchFamily="34" charset="0"/>
              </a:rPr>
              <a:t>Accountant</a:t>
            </a:r>
            <a:endParaRPr lang="en-US" sz="5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32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8038"/>
          </a:xfrm>
        </p:spPr>
        <p:txBody>
          <a:bodyPr/>
          <a:lstStyle/>
          <a:p>
            <a:r>
              <a:rPr lang="en-US" dirty="0" smtClean="0"/>
              <a:t>Stalemate and Financial Troubles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104" y="4377369"/>
            <a:ext cx="8991600" cy="2362200"/>
          </a:xfrm>
        </p:spPr>
        <p:txBody>
          <a:bodyPr>
            <a:normAutofit fontScale="77500" lnSpcReduction="20000"/>
          </a:bodyPr>
          <a:lstStyle/>
          <a:p>
            <a:r>
              <a:rPr lang="en-US" sz="3300" dirty="0" smtClean="0"/>
              <a:t>Following the victory at Saratoga, the war in the North stalemated</a:t>
            </a:r>
          </a:p>
          <a:p>
            <a:pPr lvl="1"/>
            <a:r>
              <a:rPr lang="en-US" sz="3000" dirty="0" smtClean="0"/>
              <a:t>British were unable to finish off Washington’s army</a:t>
            </a:r>
          </a:p>
          <a:p>
            <a:pPr lvl="1"/>
            <a:r>
              <a:rPr lang="en-US" sz="3000" dirty="0" smtClean="0"/>
              <a:t>Washington was unable to stand up to the British</a:t>
            </a:r>
          </a:p>
          <a:p>
            <a:pPr lvl="2"/>
            <a:r>
              <a:rPr lang="en-US" sz="3000" dirty="0" smtClean="0"/>
              <a:t>Continued to suffer from lack of supplies: food, clothing, and other essentials; help from the French was slow coming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battle_of_monmouth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1755" t="4082" r="1755"/>
          <a:stretch/>
        </p:blipFill>
        <p:spPr>
          <a:xfrm>
            <a:off x="304800" y="685800"/>
            <a:ext cx="856034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3962400"/>
            <a:ext cx="8382000" cy="2895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5400" dirty="0" smtClean="0">
                <a:latin typeface="Arial Black" pitchFamily="34" charset="0"/>
              </a:rPr>
              <a:t>Benedict Arnold</a:t>
            </a:r>
          </a:p>
          <a:p>
            <a:pPr algn="ctr">
              <a:buNone/>
            </a:pPr>
            <a:r>
              <a:rPr lang="en-US" sz="5400" dirty="0" smtClean="0">
                <a:latin typeface="Arial Black" pitchFamily="34" charset="0"/>
              </a:rPr>
              <a:t>American</a:t>
            </a:r>
          </a:p>
          <a:p>
            <a:pPr algn="ctr">
              <a:buNone/>
            </a:pPr>
            <a:r>
              <a:rPr lang="en-US" sz="4400" dirty="0" smtClean="0">
                <a:latin typeface="Arial Black" pitchFamily="34" charset="0"/>
              </a:rPr>
              <a:t>Apothecary (Pharmacist)</a:t>
            </a:r>
            <a:endParaRPr lang="en-US" sz="4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10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6000" dirty="0" smtClean="0">
                <a:latin typeface="Arial Black" pitchFamily="34" charset="0"/>
              </a:rPr>
              <a:t/>
            </a:r>
            <a:br>
              <a:rPr lang="en-US" sz="6000" dirty="0" smtClean="0">
                <a:latin typeface="Arial Black" pitchFamily="34" charset="0"/>
              </a:rPr>
            </a:br>
            <a:r>
              <a:rPr lang="en-US" sz="6000" dirty="0" smtClean="0">
                <a:latin typeface="Arial Black" pitchFamily="34" charset="0"/>
              </a:rPr>
              <a:t/>
            </a:r>
            <a:br>
              <a:rPr lang="en-US" sz="6000" dirty="0" smtClean="0">
                <a:latin typeface="Arial Black" pitchFamily="34" charset="0"/>
              </a:rPr>
            </a:br>
            <a:r>
              <a:rPr lang="en-US" sz="6000" dirty="0" smtClean="0">
                <a:latin typeface="Arial Black" pitchFamily="34" charset="0"/>
              </a:rPr>
              <a:t/>
            </a:r>
            <a:br>
              <a:rPr lang="en-US" sz="6000" dirty="0" smtClean="0">
                <a:latin typeface="Arial Black" pitchFamily="34" charset="0"/>
              </a:rPr>
            </a:br>
            <a:endParaRPr lang="en-US" sz="60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3581400"/>
            <a:ext cx="8534400" cy="3276600"/>
          </a:xfrm>
        </p:spPr>
        <p:txBody>
          <a:bodyPr/>
          <a:lstStyle/>
          <a:p>
            <a:pPr algn="ctr">
              <a:buNone/>
            </a:pPr>
            <a:r>
              <a:rPr lang="en-US" sz="6000" dirty="0" smtClean="0">
                <a:latin typeface="Arial Black" pitchFamily="34" charset="0"/>
              </a:rPr>
              <a:t>John Paul Jones</a:t>
            </a:r>
          </a:p>
          <a:p>
            <a:pPr algn="ctr">
              <a:buNone/>
            </a:pPr>
            <a:r>
              <a:rPr lang="en-US" sz="6000" dirty="0" smtClean="0">
                <a:latin typeface="Arial Black" pitchFamily="34" charset="0"/>
              </a:rPr>
              <a:t>Scottish</a:t>
            </a:r>
          </a:p>
          <a:p>
            <a:pPr algn="ctr">
              <a:buNone/>
            </a:pPr>
            <a:r>
              <a:rPr lang="en-US" sz="6000" dirty="0" smtClean="0">
                <a:latin typeface="Arial Black" pitchFamily="34" charset="0"/>
              </a:rPr>
              <a:t>Sailor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0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4694237"/>
            <a:ext cx="8077200" cy="21637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American</a:t>
            </a:r>
          </a:p>
          <a:p>
            <a:pPr algn="ctr">
              <a:buNone/>
            </a:pP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Farmer/Politician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3962400"/>
            <a:ext cx="5789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Francis Marion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403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971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>
                <a:latin typeface="Arial Black" pitchFamily="34" charset="0"/>
              </a:rPr>
              <a:t>Henry Knox</a:t>
            </a:r>
          </a:p>
          <a:p>
            <a:pPr algn="ctr">
              <a:buNone/>
            </a:pPr>
            <a:r>
              <a:rPr lang="en-US" sz="5400" dirty="0" smtClean="0">
                <a:latin typeface="Arial Black" pitchFamily="34" charset="0"/>
              </a:rPr>
              <a:t>American</a:t>
            </a:r>
          </a:p>
          <a:p>
            <a:pPr algn="ctr">
              <a:buNone/>
            </a:pPr>
            <a:r>
              <a:rPr lang="en-US" sz="5400" dirty="0" smtClean="0">
                <a:latin typeface="Arial Black" pitchFamily="34" charset="0"/>
              </a:rPr>
              <a:t>Book Salesman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5354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572000"/>
            <a:ext cx="8305800" cy="20574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i="1" dirty="0" smtClean="0"/>
              <a:t>What patterns can we see in the Continental officers?</a:t>
            </a:r>
          </a:p>
          <a:p>
            <a:pPr marL="1943100" indent="-514350">
              <a:buFont typeface="+mj-lt"/>
              <a:buAutoNum type="arabicPeriod"/>
            </a:pPr>
            <a:r>
              <a:rPr lang="en-US" dirty="0" smtClean="0"/>
              <a:t>Americans were not professionals!</a:t>
            </a:r>
          </a:p>
          <a:p>
            <a:pPr marL="1943100" indent="-514350">
              <a:buFont typeface="+mj-lt"/>
              <a:buAutoNum type="arabicPeriod"/>
            </a:pPr>
            <a:r>
              <a:rPr lang="en-US" dirty="0" smtClean="0"/>
              <a:t>The European volunteers were!</a:t>
            </a:r>
          </a:p>
          <a:p>
            <a:pPr marL="1428750" indent="-1428750" algn="ctr">
              <a:buNone/>
            </a:pPr>
            <a:r>
              <a:rPr lang="en-US" b="1" dirty="0" smtClean="0"/>
              <a:t>These professionals were essential in transforming </a:t>
            </a:r>
          </a:p>
          <a:p>
            <a:pPr marL="1428750" indent="-1428750" algn="ctr">
              <a:buNone/>
            </a:pPr>
            <a:r>
              <a:rPr lang="en-US" b="1" dirty="0" smtClean="0"/>
              <a:t>the Continentals from a group of farmers, to a true army!</a:t>
            </a:r>
            <a:endParaRPr lang="en-US" dirty="0" smtClean="0"/>
          </a:p>
          <a:p>
            <a:pPr marL="1428750" indent="-1428750" algn="ctr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Content Placeholder 4" descr="georgewashington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839200" cy="4343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08038"/>
          </a:xfrm>
        </p:spPr>
        <p:txBody>
          <a:bodyPr/>
          <a:lstStyle/>
          <a:p>
            <a:r>
              <a:rPr lang="en-US" dirty="0" smtClean="0"/>
              <a:t>Stalemate and Financial Troubles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4953000" cy="54864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b="1" i="1" dirty="0" smtClean="0"/>
              <a:t>Why couldn’t the Continental Congress buy supplies for their army?  Where do governments get their money from?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sz="6000" b="1" u="sng" dirty="0" smtClean="0">
                <a:latin typeface="Arial Black" pitchFamily="34" charset="0"/>
              </a:rPr>
              <a:t>TAXES!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b="1" i="1" dirty="0" smtClean="0"/>
              <a:t>Using what we know about the reasons for the war, why do you think the Continental Congress was unable to tax the colonials?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</p:txBody>
      </p:sp>
      <p:pic>
        <p:nvPicPr>
          <p:cNvPr id="1026" name="Picture 2" descr="C:\Documents and Settings\staff\Local Settings\Temporary Internet Files\Content.IE5\VT4LVTP1\MC900431548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838200"/>
            <a:ext cx="46482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r>
              <a:rPr lang="en-US" dirty="0" smtClean="0"/>
              <a:t>Stalemate and Financial Troubles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66800"/>
            <a:ext cx="44958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Congress lacked the power to tax</a:t>
            </a:r>
          </a:p>
          <a:p>
            <a:pPr lvl="1"/>
            <a:r>
              <a:rPr lang="en-US" dirty="0" smtClean="0"/>
              <a:t>Could only ask the states for funds</a:t>
            </a:r>
          </a:p>
          <a:p>
            <a:pPr lvl="1"/>
            <a:r>
              <a:rPr lang="en-US" dirty="0" smtClean="0"/>
              <a:t>States wanted to make sure their own militias and states were provided for.</a:t>
            </a:r>
          </a:p>
          <a:p>
            <a:pPr marL="342900" lvl="1" indent="-342900" algn="ctr">
              <a:buNone/>
            </a:pPr>
            <a:r>
              <a:rPr lang="en-US" b="1" i="1" dirty="0" smtClean="0"/>
              <a:t>Can you see any problems with a federal government that can’t tax?</a:t>
            </a:r>
          </a:p>
          <a:p>
            <a:pPr marL="342900" lvl="1" indent="-342900" algn="ctr">
              <a:buNone/>
            </a:pPr>
            <a:r>
              <a:rPr lang="en-US" dirty="0" smtClean="0"/>
              <a:t>A government that can’t tax will be very weak and unable to provide for itself</a:t>
            </a:r>
          </a:p>
          <a:p>
            <a:pPr marL="342900" lvl="1" indent="-342900" algn="ctr">
              <a:buNone/>
            </a:pPr>
            <a:endParaRPr lang="en-US" dirty="0" smtClean="0"/>
          </a:p>
          <a:p>
            <a:pPr marL="342900" lvl="1" indent="-342900" algn="ctr">
              <a:buNone/>
            </a:pPr>
            <a:endParaRPr lang="en-US" dirty="0" smtClean="0"/>
          </a:p>
          <a:p>
            <a:endParaRPr lang="en-US" dirty="0" smtClean="0"/>
          </a:p>
          <a:p>
            <a:pPr lvl="1" algn="ctr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Content Placeholder 4" descr="continental congress 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2400" y="1066800"/>
            <a:ext cx="4495800" cy="5562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r>
              <a:rPr lang="en-US" dirty="0" smtClean="0"/>
              <a:t>Valley Forge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4572000"/>
            <a:ext cx="9144000" cy="2286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American army led by Washington continued to be undersupplied and underfed</a:t>
            </a:r>
          </a:p>
          <a:p>
            <a:pPr lvl="1"/>
            <a:r>
              <a:rPr lang="en-US" sz="2800" dirty="0" smtClean="0"/>
              <a:t>Marched into winter quarters at </a:t>
            </a:r>
            <a:r>
              <a:rPr lang="en-US" sz="2800" b="1" u="sng" dirty="0" smtClean="0"/>
              <a:t>Valley Forge </a:t>
            </a:r>
            <a:r>
              <a:rPr lang="en-US" sz="2800" dirty="0" smtClean="0"/>
              <a:t>at the end of 1777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“</a:t>
            </a:r>
            <a:r>
              <a:rPr lang="en-US" i="1" dirty="0" smtClean="0"/>
              <a:t>You might have tracked the army…by the blood of their feet</a:t>
            </a:r>
            <a:r>
              <a:rPr lang="en-US" dirty="0" smtClean="0"/>
              <a:t>.”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 - G. Washington</a:t>
            </a:r>
          </a:p>
        </p:txBody>
      </p:sp>
      <p:pic>
        <p:nvPicPr>
          <p:cNvPr id="5" name="Content Placeholder 4" descr="SIA187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762000"/>
            <a:ext cx="85344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Valley Forge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4572000" cy="5791200"/>
          </a:xfrm>
        </p:spPr>
        <p:txBody>
          <a:bodyPr>
            <a:noAutofit/>
          </a:bodyPr>
          <a:lstStyle/>
          <a:p>
            <a:r>
              <a:rPr lang="en-US" dirty="0" smtClean="0"/>
              <a:t>Spent entire winter in bitter cold</a:t>
            </a:r>
          </a:p>
          <a:p>
            <a:pPr lvl="1"/>
            <a:r>
              <a:rPr lang="en-US" sz="2800" dirty="0" smtClean="0"/>
              <a:t>No food</a:t>
            </a:r>
          </a:p>
          <a:p>
            <a:pPr lvl="1"/>
            <a:r>
              <a:rPr lang="en-US" sz="2800" dirty="0" smtClean="0"/>
              <a:t>Inadequate clothing</a:t>
            </a:r>
          </a:p>
          <a:p>
            <a:pPr lvl="1"/>
            <a:r>
              <a:rPr lang="en-US" sz="2800" dirty="0" smtClean="0"/>
              <a:t>Frostbite</a:t>
            </a:r>
          </a:p>
          <a:p>
            <a:pPr lvl="1"/>
            <a:r>
              <a:rPr lang="en-US" sz="2800" dirty="0" smtClean="0"/>
              <a:t>Disease</a:t>
            </a:r>
          </a:p>
          <a:p>
            <a:pPr marL="974725" lvl="2"/>
            <a:r>
              <a:rPr lang="en-US" sz="2800" dirty="0" smtClean="0"/>
              <a:t>The majority of deaths during the war will be from diseases</a:t>
            </a:r>
          </a:p>
          <a:p>
            <a:pPr lvl="3"/>
            <a:r>
              <a:rPr lang="en-US" sz="2400" dirty="0" smtClean="0"/>
              <a:t>17,000 from diseases, only 8,000 from battle</a:t>
            </a:r>
          </a:p>
          <a:p>
            <a:pPr lvl="3"/>
            <a:r>
              <a:rPr lang="en-US" sz="2400" dirty="0" smtClean="0"/>
              <a:t>2,000 died at Valley Forge alone</a:t>
            </a:r>
          </a:p>
        </p:txBody>
      </p:sp>
      <p:pic>
        <p:nvPicPr>
          <p:cNvPr id="5" name="Content Placeholder 4" descr="valley-forge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914400"/>
            <a:ext cx="4267200" cy="5410200"/>
          </a:xfrm>
        </p:spPr>
      </p:pic>
      <p:pic>
        <p:nvPicPr>
          <p:cNvPr id="6" name="Picture 5" descr="frostb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876800"/>
            <a:ext cx="82296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Amazing resolve and fortitude to continue on through those conditions</a:t>
            </a:r>
          </a:p>
          <a:p>
            <a:pPr lvl="1"/>
            <a:r>
              <a:rPr lang="en-US" dirty="0" smtClean="0"/>
              <a:t>Just need to channel that drive and determination in the proper direction</a:t>
            </a:r>
          </a:p>
          <a:p>
            <a:endParaRPr lang="en-US" dirty="0"/>
          </a:p>
        </p:txBody>
      </p:sp>
      <p:pic>
        <p:nvPicPr>
          <p:cNvPr id="5" name="Content Placeholder 4" descr="622703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8382000" cy="46490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r>
              <a:rPr lang="en-US" dirty="0" smtClean="0"/>
              <a:t>Baron Von Steuben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038600"/>
            <a:ext cx="9144000" cy="2819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During the stay at Valley Forge, the Continentals were joined by Baron Friedrich Von Steuben</a:t>
            </a:r>
          </a:p>
          <a:p>
            <a:pPr lvl="1"/>
            <a:r>
              <a:rPr lang="en-US" sz="3200" dirty="0" smtClean="0"/>
              <a:t>Professional soldier from Prussia who volunteered to join the American cause</a:t>
            </a:r>
          </a:p>
        </p:txBody>
      </p:sp>
      <p:pic>
        <p:nvPicPr>
          <p:cNvPr id="7" name="Content Placeholder 6" descr="baron von steube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62000" y="762000"/>
            <a:ext cx="7696200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Baron Von Steuben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90" y="914400"/>
            <a:ext cx="4191000" cy="5638800"/>
          </a:xfrm>
        </p:spPr>
        <p:txBody>
          <a:bodyPr>
            <a:normAutofit lnSpcReduction="10000"/>
          </a:bodyPr>
          <a:lstStyle/>
          <a:p>
            <a:pPr marL="285750" lvl="1"/>
            <a:r>
              <a:rPr lang="en-US" dirty="0" smtClean="0"/>
              <a:t>Trained the army</a:t>
            </a:r>
          </a:p>
          <a:p>
            <a:pPr marL="747713" lvl="2" indent="-234950">
              <a:tabLst>
                <a:tab pos="692150" algn="l"/>
              </a:tabLst>
            </a:pPr>
            <a:r>
              <a:rPr lang="en-US" sz="2800" dirty="0" smtClean="0"/>
              <a:t>Taught Americans (using of a model company and translators)how to march and move together, load quickly, use a </a:t>
            </a:r>
            <a:r>
              <a:rPr lang="en-US" sz="2800" dirty="0" smtClean="0"/>
              <a:t>bayonet</a:t>
            </a:r>
            <a:endParaRPr lang="en-US" sz="2800" dirty="0" smtClean="0"/>
          </a:p>
          <a:p>
            <a:pPr marL="752475" lvl="2"/>
            <a:r>
              <a:rPr lang="en-US" sz="2800" dirty="0" smtClean="0"/>
              <a:t>Organized camp life</a:t>
            </a:r>
          </a:p>
          <a:p>
            <a:pPr marL="1030288" lvl="3"/>
            <a:r>
              <a:rPr lang="en-US" sz="2800" dirty="0" smtClean="0"/>
              <a:t>Improved sanitation conditions</a:t>
            </a:r>
          </a:p>
          <a:p>
            <a:pPr marL="1431925" lvl="4"/>
            <a:r>
              <a:rPr lang="en-US" sz="2800" dirty="0" smtClean="0"/>
              <a:t>Lowered spread of diseases</a:t>
            </a:r>
          </a:p>
          <a:p>
            <a:endParaRPr lang="en-US" dirty="0"/>
          </a:p>
        </p:txBody>
      </p:sp>
      <p:pic>
        <p:nvPicPr>
          <p:cNvPr id="5" name="Content Placeholder 4" descr="51lNipw1cWL__SL500_AA300_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6612" t="15235" r="5847" b="16043"/>
          <a:stretch/>
        </p:blipFill>
        <p:spPr>
          <a:xfrm>
            <a:off x="4191000" y="1447800"/>
            <a:ext cx="4736904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14482</TotalTime>
  <Words>475</Words>
  <Application>Microsoft Office PowerPoint</Application>
  <PresentationFormat>On-screen Show (4:3)</PresentationFormat>
  <Paragraphs>98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Arial Black</vt:lpstr>
      <vt:lpstr>Calibri</vt:lpstr>
      <vt:lpstr>Office Theme</vt:lpstr>
      <vt:lpstr>Valley Forge and European Aid</vt:lpstr>
      <vt:lpstr>Stalemate and Financial Troubles</vt:lpstr>
      <vt:lpstr>Stalemate and Financial Troubles</vt:lpstr>
      <vt:lpstr>Stalemate and Financial Troubles</vt:lpstr>
      <vt:lpstr>Valley Forge</vt:lpstr>
      <vt:lpstr>Valley Forge</vt:lpstr>
      <vt:lpstr>PowerPoint Presentation</vt:lpstr>
      <vt:lpstr>Baron Von Steuben</vt:lpstr>
      <vt:lpstr>Baron Von Steuben</vt:lpstr>
      <vt:lpstr>European Professional Volunteers</vt:lpstr>
      <vt:lpstr>PowerPoint Presentation</vt:lpstr>
      <vt:lpstr>Marquis de Lafayette France Soldier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Alexander Hamilton</vt:lpstr>
      <vt:lpstr>PowerPoint Presentation</vt:lpstr>
      <vt:lpstr>   </vt:lpstr>
      <vt:lpstr>PowerPoint Presentation</vt:lpstr>
      <vt:lpstr>PowerPoint Presentation</vt:lpstr>
      <vt:lpstr>PowerPoint Presentation</vt:lpstr>
    </vt:vector>
  </TitlesOfParts>
  <Company>Russell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Valley Forge and European Aid</dc:title>
  <dc:creator>Jason</dc:creator>
  <cp:lastModifiedBy>Jason Metz</cp:lastModifiedBy>
  <cp:revision>616</cp:revision>
  <dcterms:created xsi:type="dcterms:W3CDTF">2010-12-15T01:27:50Z</dcterms:created>
  <dcterms:modified xsi:type="dcterms:W3CDTF">2016-09-16T19:36:02Z</dcterms:modified>
</cp:coreProperties>
</file>