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58" r:id="rId4"/>
    <p:sldId id="294" r:id="rId5"/>
    <p:sldId id="295" r:id="rId6"/>
    <p:sldId id="292" r:id="rId7"/>
    <p:sldId id="29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6" r:id="rId21"/>
    <p:sldId id="277" r:id="rId22"/>
    <p:sldId id="275" r:id="rId23"/>
    <p:sldId id="297" r:id="rId24"/>
    <p:sldId id="296" r:id="rId25"/>
    <p:sldId id="272" r:id="rId26"/>
    <p:sldId id="298" r:id="rId27"/>
    <p:sldId id="278" r:id="rId28"/>
    <p:sldId id="279" r:id="rId29"/>
    <p:sldId id="280" r:id="rId30"/>
    <p:sldId id="281" r:id="rId31"/>
    <p:sldId id="282" r:id="rId32"/>
    <p:sldId id="283" r:id="rId33"/>
    <p:sldId id="291" r:id="rId34"/>
    <p:sldId id="288" r:id="rId35"/>
    <p:sldId id="284" r:id="rId36"/>
    <p:sldId id="285" r:id="rId37"/>
    <p:sldId id="286" r:id="rId38"/>
    <p:sldId id="287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8" autoAdjust="0"/>
    <p:restoredTop sz="94598" autoAdjust="0"/>
  </p:normalViewPr>
  <p:slideViewPr>
    <p:cSldViewPr>
      <p:cViewPr varScale="1">
        <p:scale>
          <a:sx n="84" d="100"/>
          <a:sy n="84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3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Civil War</c:v>
                </c:pt>
                <c:pt idx="1">
                  <c:v>WWII</c:v>
                </c:pt>
                <c:pt idx="2">
                  <c:v>WWI</c:v>
                </c:pt>
                <c:pt idx="3">
                  <c:v>Vietnam War</c:v>
                </c:pt>
                <c:pt idx="4">
                  <c:v>Korean War</c:v>
                </c:pt>
                <c:pt idx="5">
                  <c:v>Mexican War</c:v>
                </c:pt>
                <c:pt idx="6">
                  <c:v>Revolutionary War</c:v>
                </c:pt>
                <c:pt idx="7">
                  <c:v>War of 1812</c:v>
                </c:pt>
                <c:pt idx="8">
                  <c:v>Iraq War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620000</c:v>
                </c:pt>
                <c:pt idx="1">
                  <c:v>318000</c:v>
                </c:pt>
                <c:pt idx="2">
                  <c:v>115000</c:v>
                </c:pt>
                <c:pt idx="3">
                  <c:v>56227</c:v>
                </c:pt>
                <c:pt idx="4">
                  <c:v>33000</c:v>
                </c:pt>
                <c:pt idx="5">
                  <c:v>13270</c:v>
                </c:pt>
                <c:pt idx="6">
                  <c:v>4044</c:v>
                </c:pt>
                <c:pt idx="7">
                  <c:v>2200</c:v>
                </c:pt>
                <c:pt idx="8">
                  <c:v>5438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083024"/>
        <c:axId val="487080280"/>
      </c:barChart>
      <c:catAx>
        <c:axId val="487083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87080280"/>
        <c:crosses val="autoZero"/>
        <c:auto val="1"/>
        <c:lblAlgn val="ctr"/>
        <c:lblOffset val="100"/>
        <c:noMultiLvlLbl val="0"/>
      </c:catAx>
      <c:valAx>
        <c:axId val="48708028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487083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F91C-18F3-45A8-A454-A4C71DFED4F7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EBB4-7210-4D9C-A9D6-A52A7725B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2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8EC7-7EA9-4CA5-9EA2-2094B24CCD09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DF10-FE75-4BE1-BDF2-FCDF11B85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953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Bernard MT Condensed" pitchFamily="18" charset="0"/>
              </a:rPr>
              <a:t>The Civil War</a:t>
            </a:r>
            <a:endParaRPr lang="en-US" sz="9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major battle of the war was at Bull Run served as a ‘wake up call’ for both sides</a:t>
            </a:r>
          </a:p>
          <a:p>
            <a:pPr lvl="1"/>
            <a:r>
              <a:rPr lang="en-US" dirty="0" smtClean="0"/>
              <a:t>Both sides confident of victory</a:t>
            </a:r>
          </a:p>
          <a:p>
            <a:pPr lvl="2"/>
            <a:r>
              <a:rPr lang="en-US" dirty="0" smtClean="0"/>
              <a:t>Crowds from Washington accompanied the army, bringing picnic baskets</a:t>
            </a:r>
          </a:p>
          <a:p>
            <a:pPr lvl="3"/>
            <a:r>
              <a:rPr lang="en-US" dirty="0" smtClean="0"/>
              <a:t>Retreated in panic back to the capital with the army Rebel army in too bad of shape to pursue</a:t>
            </a:r>
          </a:p>
          <a:p>
            <a:pPr lvl="4"/>
            <a:r>
              <a:rPr lang="en-US" dirty="0" smtClean="0"/>
              <a:t>Proved that the war is going to be long and bloody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bullrun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914400"/>
            <a:ext cx="4495800" cy="4876800"/>
          </a:xfrm>
        </p:spPr>
      </p:pic>
      <p:pic>
        <p:nvPicPr>
          <p:cNvPr id="6" name="Picture 5" descr="b_thomas_stonewall_jack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46482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r>
              <a:rPr lang="en-US" dirty="0" smtClean="0"/>
              <a:t>Eastern and Western Theaters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267200"/>
            <a:ext cx="89154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war was fought primarily in two main areas, or theaters</a:t>
            </a:r>
          </a:p>
          <a:p>
            <a:pPr lvl="1"/>
            <a:r>
              <a:rPr lang="en-US" b="1" u="sng" dirty="0" smtClean="0"/>
              <a:t>Eastern</a:t>
            </a:r>
            <a:r>
              <a:rPr lang="en-US" dirty="0" smtClean="0"/>
              <a:t>: gained more attention- larger armies, closer to both 	capitals, dominated newspapers</a:t>
            </a:r>
          </a:p>
          <a:p>
            <a:pPr lvl="1"/>
            <a:r>
              <a:rPr lang="en-US" b="1" u="sng" dirty="0" smtClean="0"/>
              <a:t>Western</a:t>
            </a:r>
            <a:r>
              <a:rPr lang="en-US" dirty="0" smtClean="0"/>
              <a:t>: Northern plan was to control the Mississippi River and 	squeeze life out of South</a:t>
            </a:r>
          </a:p>
        </p:txBody>
      </p:sp>
      <p:pic>
        <p:nvPicPr>
          <p:cNvPr id="5" name="Content Placeholder 4" descr="american_civil_war_battles_by_theater_yea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763000" cy="3429000"/>
          </a:xfrm>
        </p:spPr>
      </p:pic>
      <p:sp>
        <p:nvSpPr>
          <p:cNvPr id="6" name="Donut 5"/>
          <p:cNvSpPr/>
          <p:nvPr/>
        </p:nvSpPr>
        <p:spPr>
          <a:xfrm>
            <a:off x="6858000" y="1676400"/>
            <a:ext cx="1600200" cy="1600200"/>
          </a:xfrm>
          <a:prstGeom prst="donut">
            <a:avLst>
              <a:gd name="adj" fmla="val 9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81600" y="2057400"/>
            <a:ext cx="1905000" cy="1752600"/>
          </a:xfrm>
          <a:prstGeom prst="donut">
            <a:avLst>
              <a:gd name="adj" fmla="val 9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Eastern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838200"/>
            <a:ext cx="4800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Early in the war, the South dominates</a:t>
            </a:r>
          </a:p>
          <a:p>
            <a:pPr lvl="1"/>
            <a:r>
              <a:rPr lang="en-US" dirty="0" smtClean="0"/>
              <a:t>Smaller army, less equipped soldiers are able to level the playing field because of their superior generals</a:t>
            </a:r>
          </a:p>
          <a:p>
            <a:pPr lvl="2"/>
            <a:r>
              <a:rPr lang="en-US" b="1" u="sng" dirty="0" smtClean="0"/>
              <a:t>Robert E. Lee: </a:t>
            </a:r>
            <a:r>
              <a:rPr lang="en-US" dirty="0" smtClean="0"/>
              <a:t>dominates Union army again and again</a:t>
            </a:r>
          </a:p>
          <a:p>
            <a:pPr lvl="3"/>
            <a:r>
              <a:rPr lang="en-US" b="1" u="sng" dirty="0" smtClean="0"/>
              <a:t>Seven Days</a:t>
            </a:r>
          </a:p>
          <a:p>
            <a:pPr lvl="3"/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Bull Run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 Lincoln replaces general in command and can not seem to find the right one to win a victory</a:t>
            </a:r>
          </a:p>
          <a:p>
            <a:pPr lvl="3"/>
            <a:r>
              <a:rPr lang="en-US" dirty="0" smtClean="0"/>
              <a:t>Lee decides to take the war to the North and maybe end it</a:t>
            </a:r>
            <a:endParaRPr lang="en-US" dirty="0"/>
          </a:p>
        </p:txBody>
      </p:sp>
      <p:pic>
        <p:nvPicPr>
          <p:cNvPr id="5" name="Content Placeholder 4" descr="Battle%20of%20Bull%20Run--July%2021st%201861-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267200" cy="5715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Western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 in the West is going much better for the U.S.</a:t>
            </a:r>
          </a:p>
          <a:p>
            <a:pPr lvl="1"/>
            <a:r>
              <a:rPr lang="en-US" u="sng" dirty="0" smtClean="0"/>
              <a:t>Ulysses S. Grant</a:t>
            </a:r>
          </a:p>
          <a:p>
            <a:pPr lvl="2"/>
            <a:r>
              <a:rPr lang="en-US" dirty="0" smtClean="0"/>
              <a:t>Earns the nickname “Unconditional Surrender” Grant for his method of fighting</a:t>
            </a:r>
          </a:p>
          <a:p>
            <a:pPr lvl="2"/>
            <a:r>
              <a:rPr lang="en-US" dirty="0" smtClean="0"/>
              <a:t>Wins victories over CSA and continues </a:t>
            </a:r>
            <a:r>
              <a:rPr lang="en-US" dirty="0"/>
              <a:t>his goal of controlling major cities and forts along the Mississippi</a:t>
            </a:r>
          </a:p>
          <a:p>
            <a:pPr lvl="3"/>
            <a:r>
              <a:rPr lang="en-US" dirty="0" smtClean="0"/>
              <a:t>Fort Henry</a:t>
            </a:r>
          </a:p>
          <a:p>
            <a:pPr lvl="3"/>
            <a:r>
              <a:rPr lang="en-US" dirty="0" smtClean="0"/>
              <a:t>Fort Donelson</a:t>
            </a:r>
          </a:p>
          <a:p>
            <a:pPr lvl="3"/>
            <a:r>
              <a:rPr lang="en-US" dirty="0" smtClean="0"/>
              <a:t>Shiloh </a:t>
            </a:r>
          </a:p>
          <a:p>
            <a:pPr lvl="4"/>
            <a:r>
              <a:rPr lang="en-US" dirty="0" smtClean="0"/>
              <a:t>More causalities than all previous U.S. war </a:t>
            </a:r>
            <a:r>
              <a:rPr lang="en-US" b="1" u="sng" dirty="0" smtClean="0"/>
              <a:t>combined</a:t>
            </a:r>
          </a:p>
          <a:p>
            <a:pPr lvl="4"/>
            <a:r>
              <a:rPr lang="en-US" dirty="0" smtClean="0"/>
              <a:t>CSA Gen. Johnston dies</a:t>
            </a:r>
          </a:p>
        </p:txBody>
      </p:sp>
      <p:pic>
        <p:nvPicPr>
          <p:cNvPr id="5" name="Content Placeholder 4" descr="ulysses-gra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14400"/>
            <a:ext cx="4419600" cy="550527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200" y="762000"/>
            <a:ext cx="33528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Trying to press his advantage, Lee decides to invade the north.	</a:t>
            </a:r>
          </a:p>
          <a:p>
            <a:pPr lvl="1"/>
            <a:r>
              <a:rPr lang="en-US" dirty="0" smtClean="0"/>
              <a:t>Thinks that a victory on US territory will help bring a quick end to the war</a:t>
            </a:r>
          </a:p>
          <a:p>
            <a:pPr lvl="1"/>
            <a:r>
              <a:rPr lang="en-US" dirty="0" smtClean="0"/>
              <a:t>Meets McClellan’s army at Antietam Creek in Maryland</a:t>
            </a:r>
          </a:p>
          <a:p>
            <a:pPr lvl="1"/>
            <a:r>
              <a:rPr lang="en-US" dirty="0" smtClean="0"/>
              <a:t>Bloodiest 1 Day in entire war</a:t>
            </a:r>
          </a:p>
          <a:p>
            <a:pPr lvl="1"/>
            <a:r>
              <a:rPr lang="en-US" dirty="0" smtClean="0"/>
              <a:t>Tie, but Lee retreats back to CSA</a:t>
            </a:r>
          </a:p>
        </p:txBody>
      </p:sp>
      <p:pic>
        <p:nvPicPr>
          <p:cNvPr id="5" name="Content Placeholder 4" descr="1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5410200" cy="5791200"/>
          </a:xfrm>
        </p:spPr>
      </p:pic>
      <p:sp>
        <p:nvSpPr>
          <p:cNvPr id="7" name="Up Arrow 6"/>
          <p:cNvSpPr/>
          <p:nvPr/>
        </p:nvSpPr>
        <p:spPr>
          <a:xfrm>
            <a:off x="2438400" y="3581400"/>
            <a:ext cx="1066800" cy="121920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200400" y="2743200"/>
            <a:ext cx="762000" cy="11430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101381912_0cada47b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0862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720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biggest result of Antietam was allowing Lincoln to pass the Emancipation Proclamation, which freed all slaves in the </a:t>
            </a:r>
            <a:r>
              <a:rPr lang="en-US" b="1" u="sng" dirty="0" smtClean="0"/>
              <a:t>Confederacy</a:t>
            </a:r>
          </a:p>
          <a:p>
            <a:pPr lvl="1"/>
            <a:r>
              <a:rPr lang="en-US" dirty="0" smtClean="0"/>
              <a:t>Lincoln had wanted to end slavery and was under pressure from abolitionists and members of Republican party to do so</a:t>
            </a:r>
          </a:p>
          <a:p>
            <a:pPr lvl="2"/>
            <a:r>
              <a:rPr lang="en-US" dirty="0" smtClean="0"/>
              <a:t>Needed a victory to validate</a:t>
            </a:r>
          </a:p>
          <a:p>
            <a:pPr lvl="1"/>
            <a:r>
              <a:rPr lang="en-US" dirty="0" smtClean="0"/>
              <a:t>Thought it would hurt economy of CSA</a:t>
            </a:r>
          </a:p>
          <a:p>
            <a:pPr lvl="1"/>
            <a:r>
              <a:rPr lang="en-US" dirty="0" smtClean="0"/>
              <a:t>Keep European nations from entering the war</a:t>
            </a:r>
            <a:endParaRPr lang="en-US" dirty="0"/>
          </a:p>
        </p:txBody>
      </p:sp>
      <p:pic>
        <p:nvPicPr>
          <p:cNvPr id="5" name="Content Placeholder 4" descr="The_Emancipation_Proclam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399"/>
            <a:ext cx="4343400" cy="4724401"/>
          </a:xfrm>
        </p:spPr>
      </p:pic>
      <p:sp>
        <p:nvSpPr>
          <p:cNvPr id="6" name="TextBox 5"/>
          <p:cNvSpPr txBox="1"/>
          <p:nvPr/>
        </p:nvSpPr>
        <p:spPr>
          <a:xfrm>
            <a:off x="4114800" y="5715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DID THE EMANCIPATION PROCLAMATION END SLAVERY EVERYWHERE? WHY OR WHY NOT?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0"/>
            <a:ext cx="85344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Proclamation did </a:t>
            </a:r>
            <a:r>
              <a:rPr lang="en-US" b="1" u="sng" dirty="0" smtClean="0"/>
              <a:t>NOT</a:t>
            </a:r>
            <a:r>
              <a:rPr lang="en-US" dirty="0" smtClean="0"/>
              <a:t> end slavery in the slave states that stayed in the Union or were now under Union control, only in the CSA.</a:t>
            </a:r>
          </a:p>
          <a:p>
            <a:pPr algn="ctr">
              <a:buNone/>
            </a:pPr>
            <a:r>
              <a:rPr lang="en-US" sz="3500" b="1" dirty="0" smtClean="0"/>
              <a:t>Why do you think Lincoln wrote </a:t>
            </a:r>
          </a:p>
          <a:p>
            <a:pPr algn="ctr">
              <a:buNone/>
            </a:pPr>
            <a:r>
              <a:rPr lang="en-US" sz="3500" b="1" dirty="0" smtClean="0"/>
              <a:t>the Proclamation this way?</a:t>
            </a:r>
          </a:p>
          <a:p>
            <a:endParaRPr lang="en-US" sz="3500" b="1" dirty="0"/>
          </a:p>
        </p:txBody>
      </p:sp>
      <p:pic>
        <p:nvPicPr>
          <p:cNvPr id="5" name="Content Placeholder 4" descr="800px-Emancipation_Proclama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3733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the </a:t>
            </a:r>
            <a:br>
              <a:rPr lang="en-US" dirty="0" smtClean="0"/>
            </a:br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267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war would now have 2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Restore the Union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Free slaves</a:t>
            </a:r>
          </a:p>
          <a:p>
            <a:r>
              <a:rPr lang="en-US" dirty="0" smtClean="0"/>
              <a:t>Ended chance of European intervention</a:t>
            </a:r>
          </a:p>
          <a:p>
            <a:r>
              <a:rPr lang="en-US" dirty="0" smtClean="0"/>
              <a:t>African support for the war increases</a:t>
            </a:r>
          </a:p>
          <a:p>
            <a:pPr lvl="1"/>
            <a:r>
              <a:rPr lang="en-US" dirty="0" smtClean="0"/>
              <a:t>80% of all eligible African Americans joined the army</a:t>
            </a:r>
          </a:p>
          <a:p>
            <a:pPr lvl="1"/>
            <a:r>
              <a:rPr lang="en-US" dirty="0"/>
              <a:t>10% of all soldiers at the end of the war were black</a:t>
            </a:r>
          </a:p>
          <a:p>
            <a:pPr lvl="1"/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Massachusetts</a:t>
            </a:r>
          </a:p>
          <a:p>
            <a:r>
              <a:rPr lang="en-US" dirty="0" smtClean="0"/>
              <a:t>Varied responses from soldiers and citizens</a:t>
            </a:r>
          </a:p>
          <a:p>
            <a:pPr lvl="1"/>
            <a:r>
              <a:rPr lang="en-US" dirty="0" smtClean="0"/>
              <a:t>Convinces Lincoln to on necessity for full citizenship for African Americans</a:t>
            </a:r>
          </a:p>
        </p:txBody>
      </p:sp>
      <p:pic>
        <p:nvPicPr>
          <p:cNvPr id="5" name="Content Placeholder 4" descr="amp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4114800" cy="5257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South Gains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Following Antietam, the CSA wins largest battles of the war and Lincoln continues to look for a general that can match Lee and Jackson</a:t>
            </a:r>
          </a:p>
          <a:p>
            <a:pPr lvl="1"/>
            <a:r>
              <a:rPr lang="en-US" dirty="0" smtClean="0"/>
              <a:t>Battle of </a:t>
            </a:r>
            <a:r>
              <a:rPr lang="en-US" b="1" u="sng" dirty="0" smtClean="0"/>
              <a:t>Fredericksburg</a:t>
            </a:r>
            <a:r>
              <a:rPr lang="en-US" dirty="0" smtClean="0"/>
              <a:t>, Lee crushes </a:t>
            </a:r>
            <a:r>
              <a:rPr lang="en-US" b="1" u="sng" dirty="0" smtClean="0"/>
              <a:t>Burnside</a:t>
            </a:r>
          </a:p>
          <a:p>
            <a:pPr lvl="1"/>
            <a:r>
              <a:rPr lang="en-US" dirty="0" smtClean="0"/>
              <a:t>Lee wins largest victory for the south by defeating </a:t>
            </a:r>
            <a:r>
              <a:rPr lang="en-US" b="1" u="sng" dirty="0" smtClean="0"/>
              <a:t>General Hooker</a:t>
            </a:r>
            <a:r>
              <a:rPr lang="en-US" dirty="0" smtClean="0"/>
              <a:t> at </a:t>
            </a:r>
            <a:r>
              <a:rPr lang="en-US" b="1" u="sng" dirty="0" smtClean="0"/>
              <a:t>Chancellorsville</a:t>
            </a:r>
          </a:p>
          <a:p>
            <a:pPr lvl="2"/>
            <a:r>
              <a:rPr lang="en-US" dirty="0" smtClean="0"/>
              <a:t>Jackson dies after the battle</a:t>
            </a:r>
          </a:p>
          <a:p>
            <a:pPr lvl="2"/>
            <a:endParaRPr lang="en-US" dirty="0" smtClean="0"/>
          </a:p>
          <a:p>
            <a:pPr marL="55563" lvl="2" indent="0" algn="ctr">
              <a:buNone/>
            </a:pPr>
            <a:r>
              <a:rPr lang="en-US" sz="2600" b="1" dirty="0" smtClean="0"/>
              <a:t>HOW DOES JACKSON’S AND JOHNSON’S DEATHS PRESENT A HUGE PROBLEM FOR THE SOUTH? </a:t>
            </a:r>
          </a:p>
          <a:p>
            <a:pPr marL="55563" lvl="1" indent="0" algn="ctr"/>
            <a:endParaRPr lang="en-US" dirty="0"/>
          </a:p>
        </p:txBody>
      </p:sp>
      <p:pic>
        <p:nvPicPr>
          <p:cNvPr id="5" name="Content Placeholder 4" descr="Everett-B-D-Julio_XX_The-Last-Meeting-Of-Lee-And-Jackson-1864_XX_Museum-Of-The-Confederacy-Richmond-Virgi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762000"/>
            <a:ext cx="4412348" cy="5943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Changing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343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big reasons the Civil War is the most devastating conflict in American history is because of the huge amount of new technology that was developed.</a:t>
            </a:r>
          </a:p>
          <a:p>
            <a:pPr lvl="1"/>
            <a:r>
              <a:rPr lang="en-US" b="1" u="sng" dirty="0" err="1" smtClean="0"/>
              <a:t>Minie</a:t>
            </a:r>
            <a:r>
              <a:rPr lang="en-US" b="1" u="sng" dirty="0" smtClean="0"/>
              <a:t> Ball</a:t>
            </a:r>
            <a:r>
              <a:rPr lang="en-US" dirty="0" smtClean="0"/>
              <a:t>: more accurate and shoots further than musket balls</a:t>
            </a:r>
          </a:p>
          <a:p>
            <a:pPr lvl="1"/>
            <a:r>
              <a:rPr lang="en-US" dirty="0" smtClean="0"/>
              <a:t>Commanders still fought in straight lines despite the fact it the </a:t>
            </a:r>
            <a:r>
              <a:rPr lang="en-US" dirty="0" err="1" smtClean="0"/>
              <a:t>minie</a:t>
            </a:r>
            <a:r>
              <a:rPr lang="en-US" dirty="0" smtClean="0"/>
              <a:t> ball makes this style obsolete </a:t>
            </a:r>
          </a:p>
          <a:p>
            <a:pPr lvl="2"/>
            <a:r>
              <a:rPr lang="en-US" dirty="0" smtClean="0"/>
              <a:t>1 out of 4 soldiers never returned</a:t>
            </a:r>
            <a:endParaRPr lang="en-US" dirty="0"/>
          </a:p>
        </p:txBody>
      </p:sp>
      <p:pic>
        <p:nvPicPr>
          <p:cNvPr id="5" name="Content Placeholder 4" descr="minnieb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219200"/>
            <a:ext cx="3657600" cy="5486400"/>
          </a:xfrm>
        </p:spPr>
      </p:pic>
      <p:pic>
        <p:nvPicPr>
          <p:cNvPr id="6" name="Picture 5" descr="batt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457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South </a:t>
            </a:r>
            <a:br>
              <a:rPr lang="en-US" dirty="0" smtClean="0"/>
            </a:br>
            <a:r>
              <a:rPr lang="en-US" dirty="0" smtClean="0"/>
              <a:t>Confederate States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President- Jefferson Davis</a:t>
            </a:r>
          </a:p>
          <a:p>
            <a:r>
              <a:rPr lang="en-US" dirty="0" smtClean="0"/>
              <a:t>Geographically large, but small total population</a:t>
            </a:r>
          </a:p>
          <a:p>
            <a:pPr lvl="1"/>
            <a:r>
              <a:rPr lang="en-US" dirty="0" smtClean="0"/>
              <a:t>9 million</a:t>
            </a:r>
          </a:p>
          <a:p>
            <a:pPr lvl="2"/>
            <a:r>
              <a:rPr lang="en-US" dirty="0" smtClean="0"/>
              <a:t>1/3 of population were slaves</a:t>
            </a:r>
          </a:p>
          <a:p>
            <a:pPr lvl="1"/>
            <a:r>
              <a:rPr lang="en-US" dirty="0" smtClean="0"/>
              <a:t>11 states</a:t>
            </a:r>
          </a:p>
          <a:p>
            <a:pPr lvl="2"/>
            <a:r>
              <a:rPr lang="en-US" dirty="0" smtClean="0"/>
              <a:t>More joined after Lincoln called for volunteers to put down the rebellion</a:t>
            </a:r>
          </a:p>
          <a:p>
            <a:r>
              <a:rPr lang="en-US" dirty="0" smtClean="0"/>
              <a:t>Plantation based economy</a:t>
            </a:r>
          </a:p>
          <a:p>
            <a:pPr lvl="1"/>
            <a:r>
              <a:rPr lang="en-US" dirty="0" smtClean="0"/>
              <a:t>Reliant on export of cotton</a:t>
            </a:r>
          </a:p>
          <a:p>
            <a:pPr lvl="2"/>
            <a:r>
              <a:rPr lang="en-US" dirty="0" smtClean="0"/>
              <a:t>European nations want to enter in as allies of the CSA</a:t>
            </a:r>
          </a:p>
          <a:p>
            <a:pPr lvl="1"/>
            <a:r>
              <a:rPr lang="en-US" dirty="0" smtClean="0"/>
              <a:t>Few factories</a:t>
            </a:r>
          </a:p>
          <a:p>
            <a:pPr lvl="1"/>
            <a:r>
              <a:rPr lang="en-US" dirty="0" smtClean="0"/>
              <a:t>Poor transportation</a:t>
            </a:r>
          </a:p>
        </p:txBody>
      </p:sp>
      <p:pic>
        <p:nvPicPr>
          <p:cNvPr id="5" name="Content Placeholder 4" descr="800px-US_map_1864_Civil_War_divisions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7872" y="1143000"/>
            <a:ext cx="3767528" cy="3962400"/>
          </a:xfrm>
        </p:spPr>
      </p:pic>
      <p:sp>
        <p:nvSpPr>
          <p:cNvPr id="6" name="TextBox 5"/>
          <p:cNvSpPr txBox="1"/>
          <p:nvPr/>
        </p:nvSpPr>
        <p:spPr>
          <a:xfrm>
            <a:off x="4572000" y="5105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Based on what we know about the Articles of Confederation, what sort of federal government will the CONFEDERATE States of America have?</a:t>
            </a:r>
            <a:endParaRPr lang="en-US" sz="21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Changing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638800"/>
          </a:xfrm>
        </p:spPr>
        <p:txBody>
          <a:bodyPr/>
          <a:lstStyle/>
          <a:p>
            <a:r>
              <a:rPr lang="en-US" dirty="0" smtClean="0"/>
              <a:t>The Civil War is considered by many to be the first “modern” or “industrial war”</a:t>
            </a:r>
          </a:p>
          <a:p>
            <a:r>
              <a:rPr lang="en-US" dirty="0" smtClean="0"/>
              <a:t>It saw the use of the first:</a:t>
            </a:r>
          </a:p>
          <a:p>
            <a:pPr lvl="1"/>
            <a:r>
              <a:rPr lang="en-US" dirty="0" smtClean="0"/>
              <a:t>Landmines</a:t>
            </a:r>
          </a:p>
          <a:p>
            <a:pPr lvl="1"/>
            <a:r>
              <a:rPr lang="en-US" dirty="0" smtClean="0"/>
              <a:t>Air recon</a:t>
            </a:r>
          </a:p>
          <a:p>
            <a:pPr lvl="1"/>
            <a:r>
              <a:rPr lang="en-US" dirty="0" smtClean="0"/>
              <a:t>Telegraph</a:t>
            </a:r>
          </a:p>
          <a:p>
            <a:pPr lvl="1"/>
            <a:r>
              <a:rPr lang="en-US" dirty="0" smtClean="0"/>
              <a:t>Railroad</a:t>
            </a:r>
          </a:p>
          <a:p>
            <a:pPr lvl="1"/>
            <a:r>
              <a:rPr lang="en-US" dirty="0" smtClean="0"/>
              <a:t>Submarine</a:t>
            </a:r>
          </a:p>
          <a:p>
            <a:pPr lvl="1"/>
            <a:r>
              <a:rPr lang="en-US" dirty="0" smtClean="0"/>
              <a:t>Machine Gun</a:t>
            </a:r>
          </a:p>
          <a:p>
            <a:pPr lvl="1"/>
            <a:r>
              <a:rPr lang="en-US" dirty="0" smtClean="0"/>
              <a:t>Self-Contained Bullet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misc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066800"/>
            <a:ext cx="4343400" cy="5105400"/>
          </a:xfrm>
        </p:spPr>
      </p:pic>
      <p:pic>
        <p:nvPicPr>
          <p:cNvPr id="7" name="Picture 6" descr="hun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990600"/>
            <a:ext cx="4495800" cy="5410200"/>
          </a:xfrm>
          <a:prstGeom prst="rect">
            <a:avLst/>
          </a:prstGeom>
        </p:spPr>
      </p:pic>
      <p:pic>
        <p:nvPicPr>
          <p:cNvPr id="8" name="Picture 7" descr="gatling_gun_1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90600"/>
            <a:ext cx="449580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Changing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572000"/>
            <a:ext cx="88392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Civil War was also the last time, wooden ships played a major role in warfare</a:t>
            </a:r>
          </a:p>
          <a:p>
            <a:pPr lvl="1"/>
            <a:r>
              <a:rPr lang="en-US" dirty="0" smtClean="0"/>
              <a:t>Steam powered ironclad ships were the future and used by both sides.  </a:t>
            </a:r>
            <a:r>
              <a:rPr lang="en-US" i="1" dirty="0" smtClean="0"/>
              <a:t>USS Monitor</a:t>
            </a:r>
            <a:r>
              <a:rPr lang="en-US" dirty="0" smtClean="0"/>
              <a:t> vs. </a:t>
            </a:r>
            <a:r>
              <a:rPr lang="en-US" i="1" dirty="0" smtClean="0"/>
              <a:t>CSS Virginia</a:t>
            </a:r>
            <a:r>
              <a:rPr lang="en-US" dirty="0" smtClean="0"/>
              <a:t> squared off against one another at the </a:t>
            </a:r>
            <a:r>
              <a:rPr lang="en-US" b="1" dirty="0" smtClean="0"/>
              <a:t>Battle of Hampton Roads</a:t>
            </a:r>
            <a:r>
              <a:rPr lang="en-US" dirty="0" smtClean="0"/>
              <a:t> in the first clash of ironclads.  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218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3581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Changing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1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For the first time, the carnage of war was captured on cameras which were recently invented.</a:t>
            </a:r>
          </a:p>
          <a:p>
            <a:pPr lvl="1"/>
            <a:r>
              <a:rPr lang="en-US" b="1" u="sng" dirty="0" smtClean="0"/>
              <a:t>Matthew Brady </a:t>
            </a:r>
            <a:r>
              <a:rPr lang="en-US" dirty="0" smtClean="0"/>
              <a:t>was a photographer famous for his shots of the battlefields</a:t>
            </a:r>
          </a:p>
          <a:p>
            <a:pPr marL="55563" lvl="1" indent="4763" algn="ctr">
              <a:buNone/>
            </a:pPr>
            <a:r>
              <a:rPr lang="en-US" sz="3200" b="1" dirty="0" smtClean="0"/>
              <a:t>What effect do you think these pictures will have on attitudes towards the war?</a:t>
            </a:r>
            <a:endParaRPr lang="en-US" sz="3200" b="1" dirty="0"/>
          </a:p>
        </p:txBody>
      </p:sp>
      <p:pic>
        <p:nvPicPr>
          <p:cNvPr id="5" name="Content Placeholder 4" descr="Dead%20Confed%20Petersburg%201865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599" y="1143000"/>
            <a:ext cx="4530201" cy="5486400"/>
          </a:xfrm>
        </p:spPr>
      </p:pic>
      <p:pic>
        <p:nvPicPr>
          <p:cNvPr id="6" name="Picture 5" descr="spirit_of_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7" name="Picture 6" descr="1863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03674"/>
            <a:ext cx="472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Revolution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486400"/>
            <a:ext cx="2737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Civil War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4800600" cy="693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3048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Siege of Vicksburg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2438400"/>
            <a:ext cx="437241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953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Attitudes towards the war begins to sour in the North</a:t>
            </a:r>
          </a:p>
          <a:p>
            <a:pPr lvl="1"/>
            <a:r>
              <a:rPr lang="en-US" sz="2800" dirty="0" smtClean="0"/>
              <a:t>Price of goods raises due to shortages in the work force</a:t>
            </a:r>
          </a:p>
          <a:p>
            <a:pPr lvl="2"/>
            <a:r>
              <a:rPr lang="en-US" dirty="0" smtClean="0"/>
              <a:t>1862: $18 for a pair of shoes</a:t>
            </a:r>
          </a:p>
          <a:p>
            <a:pPr lvl="2"/>
            <a:r>
              <a:rPr lang="en-US" dirty="0" smtClean="0"/>
              <a:t>1864: $800 for a pair of shoes</a:t>
            </a:r>
          </a:p>
          <a:p>
            <a:pPr lvl="1"/>
            <a:r>
              <a:rPr lang="en-US" sz="2800" dirty="0" smtClean="0"/>
              <a:t>Lincoln, desperate for more men, institutes the first </a:t>
            </a:r>
            <a:r>
              <a:rPr lang="en-US" sz="2800" b="1" u="sng" dirty="0" smtClean="0"/>
              <a:t>draft</a:t>
            </a:r>
            <a:r>
              <a:rPr lang="en-US" sz="2800" dirty="0" smtClean="0"/>
              <a:t> in American history.</a:t>
            </a:r>
          </a:p>
          <a:p>
            <a:pPr lvl="2"/>
            <a:r>
              <a:rPr lang="en-US" sz="2400" b="1" u="sng" dirty="0" smtClean="0"/>
              <a:t>Draft</a:t>
            </a:r>
            <a:r>
              <a:rPr lang="en-US" sz="2400" dirty="0" smtClean="0"/>
              <a:t>: forced service in the army</a:t>
            </a:r>
          </a:p>
          <a:p>
            <a:pPr lvl="2"/>
            <a:r>
              <a:rPr lang="en-US" sz="2400" dirty="0" smtClean="0"/>
              <a:t>Riots break out in New York City out of protest to the draft</a:t>
            </a:r>
          </a:p>
          <a:p>
            <a:pPr lvl="3"/>
            <a:r>
              <a:rPr lang="en-US" sz="2400" dirty="0" smtClean="0"/>
              <a:t>Biggest riot in American history</a:t>
            </a:r>
          </a:p>
          <a:p>
            <a:pPr lvl="2"/>
            <a:r>
              <a:rPr lang="en-US" sz="2400" dirty="0" smtClean="0"/>
              <a:t>Many people in the North start talking about ending the war due to the high death rates.</a:t>
            </a:r>
            <a:endParaRPr lang="en-US" sz="2400" dirty="0"/>
          </a:p>
        </p:txBody>
      </p:sp>
      <p:pic>
        <p:nvPicPr>
          <p:cNvPr id="7" name="Content Placeholder 6" descr="NYRiot-NO-DRAF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066800"/>
            <a:ext cx="3995357" cy="5486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high casualty rates forced a revolution in battlefield medicine</a:t>
            </a:r>
          </a:p>
          <a:p>
            <a:pPr lvl="1"/>
            <a:r>
              <a:rPr lang="en-US" dirty="0" smtClean="0"/>
              <a:t>More deaths from diseases than battle</a:t>
            </a:r>
          </a:p>
          <a:p>
            <a:pPr lvl="1"/>
            <a:r>
              <a:rPr lang="en-US" dirty="0" smtClean="0"/>
              <a:t>High rate of infection of wounds</a:t>
            </a:r>
          </a:p>
          <a:p>
            <a:pPr lvl="1"/>
            <a:r>
              <a:rPr lang="en-US" dirty="0" smtClean="0"/>
              <a:t>Women now involved in nursing profession</a:t>
            </a:r>
          </a:p>
          <a:p>
            <a:pPr lvl="2"/>
            <a:r>
              <a:rPr lang="en-US" dirty="0" smtClean="0"/>
              <a:t>Clara Barton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2480" y="1219200"/>
            <a:ext cx="3931920" cy="5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267200"/>
            <a:ext cx="91440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Trying to seize the momentum and end the war, </a:t>
            </a:r>
            <a:r>
              <a:rPr lang="en-US" u="sng" dirty="0" smtClean="0"/>
              <a:t>Lee</a:t>
            </a:r>
            <a:r>
              <a:rPr lang="en-US" dirty="0" smtClean="0"/>
              <a:t> once again tries to invade the North</a:t>
            </a:r>
          </a:p>
          <a:p>
            <a:r>
              <a:rPr lang="en-US" dirty="0" smtClean="0"/>
              <a:t>Lee is met this time by </a:t>
            </a:r>
            <a:r>
              <a:rPr lang="en-US" u="sng" dirty="0" smtClean="0"/>
              <a:t>General Meade</a:t>
            </a:r>
            <a:r>
              <a:rPr lang="en-US" dirty="0" smtClean="0"/>
              <a:t> at </a:t>
            </a:r>
            <a:r>
              <a:rPr lang="en-US" b="1" u="sng" dirty="0" smtClean="0"/>
              <a:t>Gettysburg, PA </a:t>
            </a:r>
            <a:r>
              <a:rPr lang="en-US" dirty="0" smtClean="0"/>
              <a:t>for what will be the biggest and most important battle of the war.</a:t>
            </a:r>
          </a:p>
          <a:p>
            <a:r>
              <a:rPr lang="en-US" dirty="0" smtClean="0"/>
              <a:t>For 2 full days, Lee sent attack after attack to the Union lines</a:t>
            </a:r>
            <a:endParaRPr lang="en-US" dirty="0"/>
          </a:p>
        </p:txBody>
      </p:sp>
      <p:pic>
        <p:nvPicPr>
          <p:cNvPr id="5" name="Content Placeholder 4" descr="gettysbu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3276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2672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3</a:t>
            </a:r>
            <a:r>
              <a:rPr lang="en-US" baseline="30000" dirty="0" smtClean="0"/>
              <a:t>rd</a:t>
            </a:r>
            <a:r>
              <a:rPr lang="en-US" dirty="0" smtClean="0"/>
              <a:t> Day, Lee decided to attack one last time, committing 12,000 men of his army in a charge at the center of the Union Forces</a:t>
            </a:r>
          </a:p>
          <a:p>
            <a:pPr lvl="1"/>
            <a:r>
              <a:rPr lang="en-US" b="1" u="sng" dirty="0" smtClean="0"/>
              <a:t>Pickett’s Charge</a:t>
            </a:r>
            <a:r>
              <a:rPr lang="en-US" dirty="0" smtClean="0"/>
              <a:t>: The Rebel army was devastated by cannon fire and </a:t>
            </a:r>
            <a:r>
              <a:rPr lang="en-US" dirty="0" err="1" smtClean="0"/>
              <a:t>minie</a:t>
            </a:r>
            <a:r>
              <a:rPr lang="en-US" dirty="0" smtClean="0"/>
              <a:t> balls almost broke the lines but was pushed back</a:t>
            </a:r>
          </a:p>
          <a:p>
            <a:pPr lvl="1"/>
            <a:r>
              <a:rPr lang="en-US" dirty="0" smtClean="0"/>
              <a:t>“</a:t>
            </a:r>
            <a:r>
              <a:rPr lang="en-US" b="1" u="sng" dirty="0" smtClean="0"/>
              <a:t>High Water Mark of the Confederacy</a:t>
            </a:r>
            <a:r>
              <a:rPr lang="en-US" dirty="0" smtClean="0"/>
              <a:t>” Lee and the CSA will NEVER come so close to victory again</a:t>
            </a:r>
            <a:endParaRPr lang="en-US" dirty="0"/>
          </a:p>
        </p:txBody>
      </p:sp>
      <p:pic>
        <p:nvPicPr>
          <p:cNvPr id="5" name="Content Placeholder 4" descr="High%20Water%20M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066800"/>
            <a:ext cx="4900047" cy="5638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Battle of Vicksburg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038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day after Lee’s defeat and retreat from Gettysburg, Grant takes the Confederate city of Vicksburg, giving the USA control of the Mississippi</a:t>
            </a:r>
          </a:p>
          <a:p>
            <a:pPr lvl="1"/>
            <a:r>
              <a:rPr lang="en-US" dirty="0" smtClean="0"/>
              <a:t>Cuts the CSA in half, denying them invaluable supplies</a:t>
            </a:r>
          </a:p>
          <a:p>
            <a:r>
              <a:rPr lang="en-US" dirty="0" smtClean="0"/>
              <a:t>Lincoln, upset that Meade didn’t destroy Lee, replaces him and puts Grant in command of the entire Union Army. </a:t>
            </a:r>
            <a:endParaRPr lang="en-US" dirty="0"/>
          </a:p>
        </p:txBody>
      </p:sp>
      <p:pic>
        <p:nvPicPr>
          <p:cNvPr id="5" name="Content Placeholder 4" descr="battle_of_vicksbu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990600"/>
            <a:ext cx="4893244" cy="5562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South </a:t>
            </a:r>
            <a:br>
              <a:rPr lang="en-US" dirty="0" smtClean="0"/>
            </a:br>
            <a:r>
              <a:rPr lang="en-US" dirty="0" smtClean="0"/>
              <a:t>Confederate States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219200"/>
            <a:ext cx="4648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CSA is going to have a </a:t>
            </a:r>
            <a:r>
              <a:rPr lang="en-US" b="1" u="sng" dirty="0" smtClean="0"/>
              <a:t>weak</a:t>
            </a:r>
            <a:r>
              <a:rPr lang="en-US" dirty="0" smtClean="0"/>
              <a:t> federal government</a:t>
            </a:r>
          </a:p>
          <a:p>
            <a:pPr lvl="1"/>
            <a:r>
              <a:rPr lang="en-US" dirty="0" smtClean="0"/>
              <a:t>Unable to draft soldiers or tax states to provide for an army</a:t>
            </a:r>
          </a:p>
          <a:p>
            <a:pPr lvl="1"/>
            <a:r>
              <a:rPr lang="en-US" dirty="0" smtClean="0"/>
              <a:t>This along with the economic limitations in the south is going to have the “Rebel” army be underequipped and ill supplied when compared to the North</a:t>
            </a:r>
          </a:p>
          <a:p>
            <a:pPr lvl="2"/>
            <a:r>
              <a:rPr lang="en-US" dirty="0" smtClean="0"/>
              <a:t>No navy </a:t>
            </a:r>
          </a:p>
          <a:p>
            <a:pPr lvl="1"/>
            <a:r>
              <a:rPr lang="en-US" dirty="0" smtClean="0"/>
              <a:t>The biggest advantage the South will have is its talented officers and leaders of the army</a:t>
            </a:r>
          </a:p>
          <a:p>
            <a:pPr lvl="2"/>
            <a:r>
              <a:rPr lang="en-US" dirty="0" smtClean="0"/>
              <a:t>Robert E. Lee</a:t>
            </a:r>
          </a:p>
          <a:p>
            <a:pPr lvl="2"/>
            <a:r>
              <a:rPr lang="en-US" dirty="0" smtClean="0"/>
              <a:t>Albert S. Johnston</a:t>
            </a:r>
          </a:p>
          <a:p>
            <a:pPr lvl="2"/>
            <a:r>
              <a:rPr lang="en-US" dirty="0" smtClean="0"/>
              <a:t>Thomas “Stonewall” Jackson</a:t>
            </a:r>
          </a:p>
          <a:p>
            <a:pPr lvl="2"/>
            <a:r>
              <a:rPr lang="en-US" dirty="0" smtClean="0"/>
              <a:t>James Longstreet</a:t>
            </a:r>
          </a:p>
          <a:p>
            <a:pPr lvl="2"/>
            <a:r>
              <a:rPr lang="en-US" dirty="0" smtClean="0"/>
              <a:t>Joseph Johnston</a:t>
            </a:r>
          </a:p>
          <a:p>
            <a:pPr lvl="3"/>
            <a:r>
              <a:rPr lang="en-US" dirty="0" smtClean="0"/>
              <a:t>All heroes from Mexican War</a:t>
            </a:r>
            <a:endParaRPr lang="en-US" dirty="0"/>
          </a:p>
        </p:txBody>
      </p:sp>
      <p:pic>
        <p:nvPicPr>
          <p:cNvPr id="5" name="Content Placeholder 4" descr="csa_seal_n907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4191000" cy="4191000"/>
          </a:xfrm>
        </p:spPr>
      </p:pic>
      <p:pic>
        <p:nvPicPr>
          <p:cNvPr id="6" name="Picture 5" descr="three-confederate-sold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191000" cy="5181600"/>
          </a:xfrm>
          <a:prstGeom prst="rect">
            <a:avLst/>
          </a:prstGeom>
        </p:spPr>
      </p:pic>
      <p:pic>
        <p:nvPicPr>
          <p:cNvPr id="7" name="Picture 6" descr="ExplorePAHistory-a0h4m9-a_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19200"/>
            <a:ext cx="4267200" cy="5423244"/>
          </a:xfrm>
          <a:prstGeom prst="rect">
            <a:avLst/>
          </a:prstGeom>
        </p:spPr>
      </p:pic>
      <p:pic>
        <p:nvPicPr>
          <p:cNvPr id="9" name="Picture 8" descr="lee-and-his-generals-war-is-hell-st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219200"/>
            <a:ext cx="4589939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rgeMcClel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3" name="Picture 2" descr="ulysses-g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Grant’s End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791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Grant realizes that he needs to use the strength of the Union’s superior numbers and supplies to his advantage</a:t>
            </a:r>
          </a:p>
          <a:p>
            <a:pPr lvl="1"/>
            <a:r>
              <a:rPr lang="en-US" dirty="0" smtClean="0"/>
              <a:t>The North can replace men and weapons, while Lee can’t.</a:t>
            </a:r>
          </a:p>
          <a:p>
            <a:pPr lvl="1"/>
            <a:r>
              <a:rPr lang="en-US" dirty="0" smtClean="0"/>
              <a:t>Meets Lee in a number of battles where he suffers heavy losses, but the South’s losses are irreplaceable</a:t>
            </a:r>
          </a:p>
          <a:p>
            <a:pPr lvl="2"/>
            <a:r>
              <a:rPr lang="en-US" dirty="0" smtClean="0"/>
              <a:t>Heavy losses make it clear Lincoln will lose reelection in favor of peace candidate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 descr="wilderness_pr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914400"/>
            <a:ext cx="3213099" cy="43434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98535"/>
              </p:ext>
            </p:extLst>
          </p:nvPr>
        </p:nvGraphicFramePr>
        <p:xfrm>
          <a:off x="152400" y="5307068"/>
          <a:ext cx="8763000" cy="149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73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Battle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Union Casualties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Confederate Casualties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Wilderness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18,400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11,400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Spotsylvania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18,000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12,000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Cold Harbor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12,700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4,600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Grant’s End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990600"/>
            <a:ext cx="4343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Grant pounding Lee into submission in the east, he orders </a:t>
            </a:r>
            <a:r>
              <a:rPr lang="en-US" b="1" u="sng" dirty="0" smtClean="0"/>
              <a:t>William T. Sherman</a:t>
            </a:r>
            <a:r>
              <a:rPr lang="en-US" dirty="0" smtClean="0"/>
              <a:t> to end the war in the west</a:t>
            </a:r>
          </a:p>
          <a:p>
            <a:pPr lvl="1"/>
            <a:r>
              <a:rPr lang="en-US" dirty="0" smtClean="0"/>
              <a:t>Sherman advances to Atlanta and burns it to the ground</a:t>
            </a:r>
          </a:p>
          <a:p>
            <a:pPr lvl="1"/>
            <a:r>
              <a:rPr lang="en-US" b="1" u="sng" dirty="0" smtClean="0"/>
              <a:t>Total War</a:t>
            </a:r>
            <a:r>
              <a:rPr lang="en-US" dirty="0" smtClean="0"/>
              <a:t>: tactics designed to completely destroy the enemy: their army, resources, and will to fight</a:t>
            </a:r>
          </a:p>
          <a:p>
            <a:pPr lvl="1"/>
            <a:r>
              <a:rPr lang="en-US" b="1" u="sng" dirty="0" smtClean="0"/>
              <a:t>March to the Sea</a:t>
            </a:r>
            <a:r>
              <a:rPr lang="en-US" dirty="0" smtClean="0"/>
              <a:t>: Sherman continued to burn crops, towns, railroad tracks, etc</a:t>
            </a:r>
          </a:p>
          <a:p>
            <a:pPr lvl="2"/>
            <a:r>
              <a:rPr lang="en-US" sz="2200" dirty="0" smtClean="0"/>
              <a:t>Sherman’s success guarantees Lincoln’s reelection after many in the North were wanting to sue for peace</a:t>
            </a:r>
            <a:endParaRPr lang="en-US" sz="2200" dirty="0"/>
          </a:p>
        </p:txBody>
      </p:sp>
      <p:pic>
        <p:nvPicPr>
          <p:cNvPr id="5" name="Content Placeholder 4" descr="Wsher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399" y="990600"/>
            <a:ext cx="4309255" cy="5105400"/>
          </a:xfrm>
        </p:spPr>
      </p:pic>
      <p:sp>
        <p:nvSpPr>
          <p:cNvPr id="6" name="TextBox 5"/>
          <p:cNvSpPr txBox="1"/>
          <p:nvPr/>
        </p:nvSpPr>
        <p:spPr>
          <a:xfrm>
            <a:off x="4876800" y="6211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“War is Hell”</a:t>
            </a:r>
            <a:endParaRPr lang="en-US" sz="3600" dirty="0"/>
          </a:p>
        </p:txBody>
      </p:sp>
      <p:pic>
        <p:nvPicPr>
          <p:cNvPr id="8" name="Picture 7" descr="5997-004-8D6A21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0" y="914400"/>
            <a:ext cx="49022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Sherman Bowties</a:t>
            </a:r>
            <a:endParaRPr lang="en-US" b="1" dirty="0"/>
          </a:p>
        </p:txBody>
      </p:sp>
      <p:pic>
        <p:nvPicPr>
          <p:cNvPr id="5" name="Content Placeholder 4" descr="bowt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990600"/>
            <a:ext cx="3505200" cy="511473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hen-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190" y="228600"/>
            <a:ext cx="825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IS TOTAL WAR ACCEPTABLE?</a:t>
            </a:r>
            <a:endParaRPr lang="en-US" sz="5400" b="1" cap="none" spc="0" dirty="0">
              <a:ln w="2222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886"/>
            <a:ext cx="8229600" cy="884238"/>
          </a:xfrm>
        </p:spPr>
        <p:txBody>
          <a:bodyPr/>
          <a:lstStyle/>
          <a:p>
            <a:r>
              <a:rPr lang="en-US" dirty="0" smtClean="0"/>
              <a:t>Appomattox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7244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Plagued by lack of men, supplies, and beat into submission by Grant’s superior numbers, Lee is finally trapped and forced to surrender his army, effectively ending the war at </a:t>
            </a:r>
            <a:r>
              <a:rPr lang="en-US" b="1" u="sng" dirty="0" smtClean="0"/>
              <a:t>Appomattox Courthouse </a:t>
            </a:r>
            <a:r>
              <a:rPr lang="en-US" dirty="0" smtClean="0"/>
              <a:t>in April 1865, four years after Fort Sumter</a:t>
            </a:r>
          </a:p>
          <a:p>
            <a:pPr lvl="1"/>
            <a:r>
              <a:rPr lang="en-US" dirty="0" smtClean="0"/>
              <a:t>Doesn’t advocate continued resistance and guerilla war as many feared, but rather peaceful reconciliation with northerners and former slaves</a:t>
            </a:r>
          </a:p>
          <a:p>
            <a:pPr lvl="2"/>
            <a:r>
              <a:rPr lang="en-US" sz="2600" dirty="0" smtClean="0"/>
              <a:t>Influenced many southerners to end the struggle</a:t>
            </a:r>
            <a:endParaRPr lang="en-US" sz="2600" dirty="0"/>
          </a:p>
        </p:txBody>
      </p:sp>
      <p:pic>
        <p:nvPicPr>
          <p:cNvPr id="5" name="Content Placeholder 4" descr="rocco-appomattox-surren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6858" y="762000"/>
            <a:ext cx="4267200" cy="5562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24400"/>
            <a:ext cx="83058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CSA: 260,000 men killed</a:t>
            </a:r>
          </a:p>
          <a:p>
            <a:r>
              <a:rPr lang="en-US" dirty="0" smtClean="0"/>
              <a:t>USA: 360,000 killed</a:t>
            </a:r>
          </a:p>
          <a:p>
            <a:pPr algn="ctr">
              <a:buNone/>
            </a:pPr>
            <a:r>
              <a:rPr lang="en-US" b="1" dirty="0" smtClean="0"/>
              <a:t>Over half a million Americans!</a:t>
            </a:r>
          </a:p>
          <a:p>
            <a:r>
              <a:rPr lang="en-US" dirty="0" smtClean="0"/>
              <a:t>Half a million more wounded, crippled, etc.</a:t>
            </a:r>
            <a:endParaRPr lang="en-US" dirty="0"/>
          </a:p>
        </p:txBody>
      </p:sp>
      <p:pic>
        <p:nvPicPr>
          <p:cNvPr id="5" name="Content Placeholder 4" descr="SaluteOfHon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381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 is reunited</a:t>
            </a:r>
          </a:p>
          <a:p>
            <a:pPr marL="914400" lvl="1" indent="-514350"/>
            <a:r>
              <a:rPr lang="en-US" dirty="0" smtClean="0"/>
              <a:t>South is destroyed economically, politically, and socially but is a part of the USA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Slavery is over</a:t>
            </a:r>
          </a:p>
          <a:p>
            <a:pPr marL="914400" lvl="1" indent="-514350"/>
            <a:r>
              <a:rPr lang="en-US" dirty="0" smtClean="0"/>
              <a:t>Freed Africans now have same rights and freedoms as white Americans with the passage of the 13</a:t>
            </a:r>
            <a:r>
              <a:rPr lang="en-US" baseline="30000" dirty="0" smtClean="0"/>
              <a:t>th</a:t>
            </a:r>
            <a:r>
              <a:rPr lang="en-US" dirty="0" smtClean="0"/>
              <a:t> -15</a:t>
            </a:r>
            <a:r>
              <a:rPr lang="en-US" baseline="30000" dirty="0" smtClean="0"/>
              <a:t>th</a:t>
            </a:r>
            <a:r>
              <a:rPr lang="en-US" dirty="0" smtClean="0"/>
              <a:t> Amendments</a:t>
            </a:r>
            <a:endParaRPr lang="en-US" dirty="0"/>
          </a:p>
        </p:txBody>
      </p:sp>
      <p:pic>
        <p:nvPicPr>
          <p:cNvPr id="5" name="Content Placeholder 4" descr="cwp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859094" cy="5562600"/>
          </a:xfrm>
        </p:spPr>
      </p:pic>
      <p:pic>
        <p:nvPicPr>
          <p:cNvPr id="8" name="Picture 7" descr="99_spurgeon_sl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399"/>
            <a:ext cx="4800600" cy="5594299"/>
          </a:xfrm>
          <a:prstGeom prst="rect">
            <a:avLst/>
          </a:prstGeom>
        </p:spPr>
      </p:pic>
      <p:pic>
        <p:nvPicPr>
          <p:cNvPr id="9" name="Picture 8" descr="15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14400"/>
            <a:ext cx="48768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is Assassinated</a:t>
            </a:r>
            <a:endParaRPr lang="en-US" dirty="0"/>
          </a:p>
        </p:txBody>
      </p:sp>
      <p:pic>
        <p:nvPicPr>
          <p:cNvPr id="5" name="Content Placeholder 4" descr="lincol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858000"/>
          </a:xfrm>
        </p:spPr>
      </p:pic>
      <p:pic>
        <p:nvPicPr>
          <p:cNvPr id="6" name="Content Placeholder 5" descr="300px-Lincoln_18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56956" cy="6858000"/>
          </a:xfrm>
        </p:spPr>
      </p:pic>
      <p:sp>
        <p:nvSpPr>
          <p:cNvPr id="7" name="TextBox 6"/>
          <p:cNvSpPr txBox="1"/>
          <p:nvPr/>
        </p:nvSpPr>
        <p:spPr>
          <a:xfrm>
            <a:off x="533400" y="528834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 Black" pitchFamily="34" charset="0"/>
              </a:rPr>
              <a:t>Lincoln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 Black" pitchFamily="34" charset="0"/>
              </a:rPr>
              <a:t>1860</a:t>
            </a:r>
            <a:endParaRPr lang="en-US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28834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 Black" pitchFamily="34" charset="0"/>
              </a:rPr>
              <a:t>Lincoln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 Black" pitchFamily="34" charset="0"/>
              </a:rPr>
              <a:t>1865</a:t>
            </a:r>
            <a:endParaRPr lang="en-US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North: The United States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4800600" cy="52879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25 States</a:t>
            </a:r>
          </a:p>
          <a:p>
            <a:pPr lvl="1"/>
            <a:r>
              <a:rPr lang="en-US" dirty="0"/>
              <a:t>Free </a:t>
            </a:r>
            <a:r>
              <a:rPr lang="en-US" b="1" u="sng" dirty="0"/>
              <a:t>AND</a:t>
            </a:r>
            <a:r>
              <a:rPr lang="en-US" dirty="0"/>
              <a:t> slave states</a:t>
            </a:r>
          </a:p>
          <a:p>
            <a:pPr lvl="2"/>
            <a:r>
              <a:rPr lang="en-US" dirty="0"/>
              <a:t>Lincoln, not wanting to alienate </a:t>
            </a:r>
            <a:r>
              <a:rPr lang="en-US" dirty="0" smtClean="0"/>
              <a:t>slave “border </a:t>
            </a:r>
            <a:r>
              <a:rPr lang="en-US" dirty="0"/>
              <a:t>states” did not end slavery right away, </a:t>
            </a:r>
            <a:r>
              <a:rPr lang="en-US" u="sng" dirty="0"/>
              <a:t>his main goal </a:t>
            </a:r>
            <a:r>
              <a:rPr lang="en-US" u="sng" dirty="0" smtClean="0"/>
              <a:t>was to preserve the Union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Economically strong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Factories          - Farmland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Railroads          - Population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716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Resulted in the North being able to create and maintain a much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and well supplied army and navy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7160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32,000 firearms produced for every 100 in the South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7160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4,000 miles of railroad laid in north vs. 400 in the South</a:t>
            </a:r>
          </a:p>
          <a:p>
            <a: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716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295400"/>
            <a:ext cx="3962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1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Lincoln Assassinated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0"/>
            <a:ext cx="86868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Lincoln, relaxing after 4 brutal years of war, and planning for the reconstruction of the south, was killed by </a:t>
            </a:r>
            <a:r>
              <a:rPr lang="en-US" b="1" u="sng" dirty="0" smtClean="0"/>
              <a:t>John Wilkes Booth</a:t>
            </a:r>
            <a:r>
              <a:rPr lang="en-US" dirty="0" smtClean="0"/>
              <a:t>, a southern sympathizer who planned large scheme to assassinate all of the leaders of the US to let the CSA regroup in the chaos</a:t>
            </a:r>
          </a:p>
          <a:p>
            <a:pPr lvl="1"/>
            <a:r>
              <a:rPr lang="en-US" dirty="0" smtClean="0"/>
              <a:t>Illustrates that road to reconstruction is going to be difficult for both sides</a:t>
            </a:r>
            <a:endParaRPr lang="en-US" dirty="0"/>
          </a:p>
        </p:txBody>
      </p:sp>
      <p:pic>
        <p:nvPicPr>
          <p:cNvPr id="5" name="Content Placeholder 4" descr="lincoln-assassin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3886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"/>
            <a:ext cx="85344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North: The United States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77558"/>
            <a:ext cx="4267200" cy="59280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President- Abraham Lincoln</a:t>
            </a:r>
          </a:p>
          <a:p>
            <a:pPr lvl="1"/>
            <a:r>
              <a:rPr lang="en-US" dirty="0" smtClean="0"/>
              <a:t>Head of a strong federal government that was able to pass several laws to aid the war effort</a:t>
            </a:r>
          </a:p>
          <a:p>
            <a:pPr lvl="2"/>
            <a:r>
              <a:rPr lang="en-US" dirty="0"/>
              <a:t>Homestead Act</a:t>
            </a:r>
          </a:p>
          <a:p>
            <a:pPr lvl="2"/>
            <a:r>
              <a:rPr lang="en-US" dirty="0"/>
              <a:t>Land-Grant College Act</a:t>
            </a:r>
          </a:p>
          <a:p>
            <a:pPr lvl="2"/>
            <a:r>
              <a:rPr lang="en-US" dirty="0"/>
              <a:t>Pacific Railway Act</a:t>
            </a:r>
          </a:p>
          <a:p>
            <a:pPr lvl="2"/>
            <a:r>
              <a:rPr lang="en-US" dirty="0"/>
              <a:t>Legal Tender Act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income </a:t>
            </a:r>
            <a:r>
              <a:rPr lang="en-US" dirty="0" smtClean="0"/>
              <a:t>tax</a:t>
            </a:r>
          </a:p>
          <a:p>
            <a:pPr lvl="2"/>
            <a:r>
              <a:rPr lang="en-US" dirty="0" smtClean="0"/>
              <a:t>Suspend habeas corpus</a:t>
            </a:r>
            <a:endParaRPr lang="en-US" dirty="0"/>
          </a:p>
          <a:p>
            <a:pPr lvl="1"/>
            <a:r>
              <a:rPr lang="en-US" dirty="0" smtClean="0"/>
              <a:t>Held personal characteristics that aided the Union</a:t>
            </a:r>
          </a:p>
          <a:p>
            <a:pPr lvl="2"/>
            <a:r>
              <a:rPr lang="en-US" dirty="0" smtClean="0"/>
              <a:t>Powerful public speaker</a:t>
            </a:r>
          </a:p>
          <a:p>
            <a:pPr lvl="2"/>
            <a:r>
              <a:rPr lang="en-US" dirty="0" smtClean="0"/>
              <a:t>Sense of humor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743268"/>
            <a:ext cx="4419600" cy="58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3-eu-west-1.amazonaws.com/infogram-gallery-images/2067457_1431350662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967" cy="68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9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389177"/>
            <a:ext cx="11263086" cy="3488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anchezhistoryweb.weebly.com/uploads/2/2/8/7/22879914/7659411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92" y="11430"/>
            <a:ext cx="9224092" cy="72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9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johnny-r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" y="11430"/>
            <a:ext cx="4724401" cy="6858000"/>
          </a:xfrm>
        </p:spPr>
      </p:pic>
      <p:pic>
        <p:nvPicPr>
          <p:cNvPr id="6" name="Content Placeholder 5" descr="yankcol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High Hopes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720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Something that both the North and South had in common was their intense military fervor</a:t>
            </a:r>
          </a:p>
          <a:p>
            <a:pPr lvl="1"/>
            <a:r>
              <a:rPr lang="en-US" dirty="0" smtClean="0"/>
              <a:t>Both confident of victory</a:t>
            </a:r>
          </a:p>
          <a:p>
            <a:pPr lvl="1"/>
            <a:r>
              <a:rPr lang="en-US" dirty="0" smtClean="0"/>
              <a:t>Huge participation numbers</a:t>
            </a:r>
          </a:p>
          <a:p>
            <a:pPr lvl="2"/>
            <a:r>
              <a:rPr lang="en-US" dirty="0" smtClean="0"/>
              <a:t>South: ¾ of white male population fought</a:t>
            </a:r>
          </a:p>
          <a:p>
            <a:pPr lvl="2"/>
            <a:r>
              <a:rPr lang="en-US" dirty="0" smtClean="0"/>
              <a:t>North: 2/3 of males fought</a:t>
            </a:r>
          </a:p>
          <a:p>
            <a:pPr lvl="2"/>
            <a:r>
              <a:rPr lang="en-US" dirty="0" smtClean="0"/>
              <a:t>Teens lied about age in order to enlist</a:t>
            </a:r>
          </a:p>
          <a:p>
            <a:pPr lvl="2"/>
            <a:r>
              <a:rPr lang="en-US" dirty="0" smtClean="0"/>
              <a:t>Most thought the war would be over before they had time to get into the army</a:t>
            </a:r>
          </a:p>
          <a:p>
            <a:pPr lvl="1"/>
            <a:r>
              <a:rPr lang="en-US" dirty="0" smtClean="0"/>
              <a:t>Broke up families and friendships</a:t>
            </a:r>
          </a:p>
          <a:p>
            <a:pPr lvl="2"/>
            <a:r>
              <a:rPr lang="en-US" dirty="0" smtClean="0"/>
              <a:t>“Brother Against Brother”</a:t>
            </a:r>
          </a:p>
        </p:txBody>
      </p:sp>
      <p:pic>
        <p:nvPicPr>
          <p:cNvPr id="5" name="Content Placeholder 4" descr="561881701_c5d0eaecf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838200"/>
            <a:ext cx="4419600" cy="2895600"/>
          </a:xfrm>
        </p:spPr>
      </p:pic>
      <p:pic>
        <p:nvPicPr>
          <p:cNvPr id="6" name="Picture 5" descr="union_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57600"/>
            <a:ext cx="441960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110878</TotalTime>
  <Words>1845</Words>
  <Application>Microsoft Office PowerPoint</Application>
  <PresentationFormat>On-screen Show (4:3)</PresentationFormat>
  <Paragraphs>230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Bernard MT Condensed</vt:lpstr>
      <vt:lpstr>Calibri</vt:lpstr>
      <vt:lpstr>Times New Roman</vt:lpstr>
      <vt:lpstr>Office Theme</vt:lpstr>
      <vt:lpstr>The Civil War</vt:lpstr>
      <vt:lpstr>The South  Confederate States of America</vt:lpstr>
      <vt:lpstr>The South  Confederate States of America</vt:lpstr>
      <vt:lpstr>The North: The United States of America</vt:lpstr>
      <vt:lpstr>The North: The United States of America</vt:lpstr>
      <vt:lpstr>PowerPoint Presentation</vt:lpstr>
      <vt:lpstr>PowerPoint Presentation</vt:lpstr>
      <vt:lpstr>PowerPoint Presentation</vt:lpstr>
      <vt:lpstr>High Hopes</vt:lpstr>
      <vt:lpstr>1st Bull Run</vt:lpstr>
      <vt:lpstr>Eastern and Western Theaters</vt:lpstr>
      <vt:lpstr>Eastern Theater</vt:lpstr>
      <vt:lpstr>Western Theater</vt:lpstr>
      <vt:lpstr>Antietam</vt:lpstr>
      <vt:lpstr>Emancipation Proclamation</vt:lpstr>
      <vt:lpstr>Emancipation Proclamation</vt:lpstr>
      <vt:lpstr>Effects of the  Emancipation Proclamation</vt:lpstr>
      <vt:lpstr>South Gains Momentum</vt:lpstr>
      <vt:lpstr>Changing Technology</vt:lpstr>
      <vt:lpstr>Changing Technology</vt:lpstr>
      <vt:lpstr>Changing Technology</vt:lpstr>
      <vt:lpstr>Changing Technology</vt:lpstr>
      <vt:lpstr>PowerPoint Presentation</vt:lpstr>
      <vt:lpstr>PowerPoint Presentation</vt:lpstr>
      <vt:lpstr>Northern Fatigue</vt:lpstr>
      <vt:lpstr>Civil War Medicine</vt:lpstr>
      <vt:lpstr>Battle of Gettysburg</vt:lpstr>
      <vt:lpstr>Battle of Gettysburg</vt:lpstr>
      <vt:lpstr>Battle of Vicksburg</vt:lpstr>
      <vt:lpstr>PowerPoint Presentation</vt:lpstr>
      <vt:lpstr>Grant’s End Game</vt:lpstr>
      <vt:lpstr>Grant’s End Game</vt:lpstr>
      <vt:lpstr>PowerPoint Presentation</vt:lpstr>
      <vt:lpstr>PowerPoint Presentation</vt:lpstr>
      <vt:lpstr>Appomattox</vt:lpstr>
      <vt:lpstr>Effects of the War</vt:lpstr>
      <vt:lpstr>PowerPoint Presentation</vt:lpstr>
      <vt:lpstr>Effects of the War</vt:lpstr>
      <vt:lpstr>Lincoln is Assassinated</vt:lpstr>
      <vt:lpstr>Lincoln Assassinated</vt:lpstr>
    </vt:vector>
  </TitlesOfParts>
  <Company>FCSC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staff</dc:creator>
  <cp:lastModifiedBy>Jason Metz</cp:lastModifiedBy>
  <cp:revision>3358</cp:revision>
  <dcterms:created xsi:type="dcterms:W3CDTF">2010-05-11T19:44:34Z</dcterms:created>
  <dcterms:modified xsi:type="dcterms:W3CDTF">2017-05-22T18:51:33Z</dcterms:modified>
</cp:coreProperties>
</file>