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30" autoAdjust="0"/>
  </p:normalViewPr>
  <p:slideViewPr>
    <p:cSldViewPr>
      <p:cViewPr varScale="1">
        <p:scale>
          <a:sx n="87" d="100"/>
          <a:sy n="87" d="100"/>
        </p:scale>
        <p:origin x="5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601E-7E7F-451A-91C9-403BBDDA98C9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654-78F4-4FAF-A571-868A80BE9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Arial Black" pitchFamily="34" charset="0"/>
              </a:rPr>
              <a:t>The War </a:t>
            </a:r>
            <a:endParaRPr lang="en-US" sz="6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Arial Black" pitchFamily="34" charset="0"/>
              </a:rPr>
              <a:t>Moves South</a:t>
            </a:r>
            <a:endParaRPr lang="en-US" sz="6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08038"/>
          </a:xfrm>
        </p:spPr>
        <p:txBody>
          <a:bodyPr/>
          <a:lstStyle/>
          <a:p>
            <a:r>
              <a:rPr lang="en-US" dirty="0" smtClean="0"/>
              <a:t>Northern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 to this point, the war had been concentrated in New England or the Middle Colonies</a:t>
            </a:r>
          </a:p>
          <a:p>
            <a:pPr lvl="1"/>
            <a:r>
              <a:rPr lang="en-US" dirty="0" smtClean="0"/>
              <a:t>War had stalemated</a:t>
            </a:r>
          </a:p>
          <a:p>
            <a:pPr lvl="2"/>
            <a:r>
              <a:rPr lang="en-US" dirty="0" smtClean="0"/>
              <a:t>British can’t destroy Washington’s </a:t>
            </a:r>
            <a:r>
              <a:rPr lang="en-US" dirty="0" smtClean="0"/>
              <a:t>army, more professional following Valley Forge and Von Steuben’s training</a:t>
            </a:r>
            <a:endParaRPr lang="en-US" dirty="0" smtClean="0"/>
          </a:p>
          <a:p>
            <a:pPr lvl="2"/>
            <a:r>
              <a:rPr lang="en-US" dirty="0" smtClean="0"/>
              <a:t>Washington can’t beat the British and Hessians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valley-forge.gif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l="1755" t="8163" r="1755" b="6123"/>
          <a:stretch/>
        </p:blipFill>
        <p:spPr>
          <a:xfrm>
            <a:off x="152399" y="685800"/>
            <a:ext cx="8781143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War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0" y="914400"/>
            <a:ext cx="43434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Trying to end the war quickly, the British army moves towards the southern colonies</a:t>
            </a:r>
          </a:p>
          <a:p>
            <a:pPr lvl="1"/>
            <a:r>
              <a:rPr lang="en-US" sz="2800" dirty="0" smtClean="0"/>
              <a:t>More loyalists</a:t>
            </a:r>
          </a:p>
          <a:p>
            <a:pPr lvl="1"/>
            <a:r>
              <a:rPr lang="en-US" sz="2800" dirty="0" smtClean="0"/>
              <a:t>More slaves</a:t>
            </a:r>
          </a:p>
          <a:p>
            <a:r>
              <a:rPr lang="en-US" sz="3200" dirty="0" smtClean="0"/>
              <a:t>Early successes</a:t>
            </a:r>
          </a:p>
          <a:p>
            <a:pPr lvl="1"/>
            <a:r>
              <a:rPr lang="en-US" sz="2800" dirty="0" smtClean="0"/>
              <a:t>Take </a:t>
            </a:r>
            <a:r>
              <a:rPr lang="en-US" sz="2800" dirty="0" smtClean="0"/>
              <a:t>Charlestown</a:t>
            </a:r>
          </a:p>
          <a:p>
            <a:pPr lvl="2"/>
            <a:r>
              <a:rPr lang="en-US" dirty="0" smtClean="0"/>
              <a:t>7,000 soldiers forced to surrender in largest defeat for the US</a:t>
            </a:r>
            <a:endParaRPr lang="en-US" dirty="0" smtClean="0"/>
          </a:p>
          <a:p>
            <a:pPr lvl="1"/>
            <a:r>
              <a:rPr lang="en-US" sz="2800" dirty="0" smtClean="0"/>
              <a:t>Take Savannah</a:t>
            </a:r>
          </a:p>
        </p:txBody>
      </p:sp>
      <p:pic>
        <p:nvPicPr>
          <p:cNvPr id="9" name="Picture 8" descr="american-revolution-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914400"/>
            <a:ext cx="4648200" cy="5715000"/>
          </a:xfrm>
          <a:prstGeom prst="rect">
            <a:avLst/>
          </a:prstGeom>
        </p:spPr>
      </p:pic>
      <p:pic>
        <p:nvPicPr>
          <p:cNvPr id="2050" name="Picture 2" descr="C:\Documents and Settings\staff\Local Settings\Temporary Internet Files\Content.IE5\13DG4V08\MP9003628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124200"/>
            <a:ext cx="1522981" cy="758952"/>
          </a:xfrm>
          <a:prstGeom prst="rect">
            <a:avLst/>
          </a:prstGeom>
          <a:noFill/>
        </p:spPr>
      </p:pic>
      <p:sp>
        <p:nvSpPr>
          <p:cNvPr id="10" name="Explosion 1 9"/>
          <p:cNvSpPr/>
          <p:nvPr/>
        </p:nvSpPr>
        <p:spPr>
          <a:xfrm>
            <a:off x="5715000" y="4876800"/>
            <a:ext cx="381000" cy="304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5524500" y="5161402"/>
            <a:ext cx="381000" cy="304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C 0.05382 0.06088 0.10799 0.12199 0.07934 0.16273 C 0.05069 0.20347 -0.12917 0.23079 -0.17066 0.24468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380738"/>
            <a:ext cx="8229600" cy="25534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British army under General Charles Cornwallis crushes the American army under the ‘hero’ Gates at </a:t>
            </a:r>
            <a:r>
              <a:rPr lang="en-US" b="1" u="sng" dirty="0" smtClean="0"/>
              <a:t>Battle of </a:t>
            </a:r>
            <a:r>
              <a:rPr lang="en-US" b="1" u="sng" dirty="0" smtClean="0"/>
              <a:t>Camden</a:t>
            </a:r>
          </a:p>
          <a:p>
            <a:pPr lvl="1"/>
            <a:r>
              <a:rPr lang="en-US" dirty="0" smtClean="0"/>
              <a:t>Official American resistance in the south is eliminated</a:t>
            </a:r>
            <a:endParaRPr lang="en-US" dirty="0" smtClean="0"/>
          </a:p>
          <a:p>
            <a:r>
              <a:rPr lang="en-US" dirty="0" smtClean="0"/>
              <a:t>Nothing appears to stop him on marching up and trapping Washington</a:t>
            </a:r>
            <a:endParaRPr lang="en-US" dirty="0"/>
          </a:p>
        </p:txBody>
      </p:sp>
      <p:pic>
        <p:nvPicPr>
          <p:cNvPr id="5" name="Content Placeholder 4" descr="redcoa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8229600" cy="3771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267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However, Cornwallis march to the north was stalled by American guerillas</a:t>
            </a:r>
          </a:p>
          <a:p>
            <a:pPr lvl="1"/>
            <a:r>
              <a:rPr lang="en-US" sz="2600" b="1" u="sng" dirty="0" smtClean="0"/>
              <a:t>Francis </a:t>
            </a:r>
            <a:r>
              <a:rPr lang="en-US" sz="2600" b="1" u="sng" dirty="0" smtClean="0"/>
              <a:t>Marion the “Swamp Fox</a:t>
            </a:r>
            <a:r>
              <a:rPr lang="en-US" sz="2600" dirty="0" smtClean="0"/>
              <a:t>” </a:t>
            </a:r>
            <a:r>
              <a:rPr lang="en-US" dirty="0" smtClean="0"/>
              <a:t>and </a:t>
            </a:r>
            <a:r>
              <a:rPr lang="en-US" dirty="0" smtClean="0"/>
              <a:t>others use their </a:t>
            </a:r>
            <a:r>
              <a:rPr lang="en-US" dirty="0" smtClean="0"/>
              <a:t>knowledge </a:t>
            </a:r>
            <a:r>
              <a:rPr lang="en-US" dirty="0" smtClean="0"/>
              <a:t>of the terrain in their </a:t>
            </a:r>
            <a:r>
              <a:rPr lang="en-US" dirty="0" smtClean="0"/>
              <a:t>guerilla attacks</a:t>
            </a:r>
          </a:p>
          <a:p>
            <a:pPr lvl="1"/>
            <a:r>
              <a:rPr lang="en-US" dirty="0" smtClean="0"/>
              <a:t>War adopts ‘civil war’ nature as most of fighting is against loyalist Tories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Buys </a:t>
            </a:r>
            <a:r>
              <a:rPr lang="en-US" dirty="0" smtClean="0"/>
              <a:t>time for Americans to regroup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4322" t="11785" r="14322" b="12452"/>
          <a:stretch/>
        </p:blipFill>
        <p:spPr>
          <a:xfrm>
            <a:off x="4419601" y="914400"/>
            <a:ext cx="4478866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Greene Runs and Fights Again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4572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Washington sends his most trustworthy aide, </a:t>
            </a:r>
            <a:r>
              <a:rPr lang="en-US" b="1" u="sng" dirty="0" smtClean="0"/>
              <a:t>General Greene </a:t>
            </a:r>
            <a:r>
              <a:rPr lang="en-US" dirty="0" smtClean="0"/>
              <a:t>to go and face Cornwallis</a:t>
            </a:r>
          </a:p>
          <a:p>
            <a:pPr lvl="1"/>
            <a:r>
              <a:rPr lang="en-US" dirty="0" smtClean="0"/>
              <a:t>Greene knew he could not stand up to Cornwallis in a fight so he made Cornwallis chase him through the Carolinas</a:t>
            </a:r>
          </a:p>
          <a:p>
            <a:pPr lvl="1"/>
            <a:r>
              <a:rPr lang="en-US" dirty="0" smtClean="0"/>
              <a:t>In order to keep up, Cornwallis had to dump all of his supplies</a:t>
            </a:r>
          </a:p>
          <a:p>
            <a:pPr lvl="1"/>
            <a:r>
              <a:rPr lang="en-US" dirty="0" smtClean="0"/>
              <a:t>At the end of the chase, and a few battles, Cornwallis was left with a tired and ill supplied army</a:t>
            </a:r>
          </a:p>
          <a:p>
            <a:pPr lvl="1"/>
            <a:r>
              <a:rPr lang="en-US" dirty="0" smtClean="0"/>
              <a:t>Had to move to the coast to get reinforcements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pic>
        <p:nvPicPr>
          <p:cNvPr id="5" name="Content Placeholder 4" descr="american-revolution-ma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4267200" cy="5715000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1371600" y="3810000"/>
            <a:ext cx="4572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1371600" y="3962400"/>
            <a:ext cx="457200" cy="990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14400"/>
            <a:ext cx="427765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Battle of Yorktown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0386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Washington sees opportunity</a:t>
            </a:r>
          </a:p>
          <a:p>
            <a:pPr lvl="1"/>
            <a:r>
              <a:rPr lang="en-US" dirty="0" smtClean="0"/>
              <a:t>Sneaks his </a:t>
            </a:r>
            <a:r>
              <a:rPr lang="en-US" dirty="0" smtClean="0"/>
              <a:t>better trained and equipped army as well as French </a:t>
            </a:r>
            <a:r>
              <a:rPr lang="en-US" dirty="0" smtClean="0"/>
              <a:t>allies down </a:t>
            </a:r>
            <a:r>
              <a:rPr lang="en-US" dirty="0" smtClean="0"/>
              <a:t>to meet Cornwallis</a:t>
            </a:r>
          </a:p>
          <a:p>
            <a:pPr lvl="1"/>
            <a:r>
              <a:rPr lang="en-US" dirty="0" smtClean="0"/>
              <a:t>French </a:t>
            </a:r>
            <a:r>
              <a:rPr lang="en-US" dirty="0" smtClean="0"/>
              <a:t>navy also </a:t>
            </a:r>
            <a:r>
              <a:rPr lang="en-US" dirty="0" smtClean="0"/>
              <a:t>arrives on the sea</a:t>
            </a:r>
            <a:endParaRPr lang="en-US" dirty="0"/>
          </a:p>
        </p:txBody>
      </p:sp>
      <p:pic>
        <p:nvPicPr>
          <p:cNvPr id="7" name="Content Placeholder 6" descr="yorktown 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62400" y="838200"/>
            <a:ext cx="50292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152400" y="41148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Describe the situation Cornwallis is in.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4102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Cornwallis is Trapped!</a:t>
            </a:r>
            <a:endParaRPr lang="en-US" sz="4000" dirty="0"/>
          </a:p>
        </p:txBody>
      </p:sp>
      <p:pic>
        <p:nvPicPr>
          <p:cNvPr id="8" name="Picture 7" descr="uss-bonhomme-richard-17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524000"/>
            <a:ext cx="742950" cy="969065"/>
          </a:xfrm>
          <a:prstGeom prst="rect">
            <a:avLst/>
          </a:prstGeom>
        </p:spPr>
      </p:pic>
      <p:pic>
        <p:nvPicPr>
          <p:cNvPr id="9" name="Picture 8" descr="yorktown ma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56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84238"/>
          </a:xfrm>
        </p:spPr>
        <p:txBody>
          <a:bodyPr/>
          <a:lstStyle/>
          <a:p>
            <a:r>
              <a:rPr lang="en-US" dirty="0" smtClean="0"/>
              <a:t>Battle of Yorktown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60438"/>
            <a:ext cx="44958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20 day long siege of British fortifications</a:t>
            </a:r>
          </a:p>
          <a:p>
            <a:pPr lvl="1"/>
            <a:r>
              <a:rPr lang="en-US" dirty="0" smtClean="0"/>
              <a:t>Americans and French </a:t>
            </a:r>
            <a:r>
              <a:rPr lang="en-US" dirty="0" smtClean="0"/>
              <a:t>bombard Cornwallis’ troops by land while French navy was </a:t>
            </a:r>
            <a:r>
              <a:rPr lang="en-US" dirty="0" smtClean="0"/>
              <a:t>there to prevent any escape </a:t>
            </a:r>
            <a:r>
              <a:rPr lang="en-US" dirty="0" smtClean="0"/>
              <a:t>or </a:t>
            </a:r>
            <a:r>
              <a:rPr lang="en-US" dirty="0" smtClean="0"/>
              <a:t>reinforcements that might come to Cornwallis</a:t>
            </a:r>
          </a:p>
          <a:p>
            <a:pPr lvl="1"/>
            <a:r>
              <a:rPr lang="en-US" dirty="0" smtClean="0"/>
              <a:t>Finally Cornwallis surrendered his </a:t>
            </a:r>
            <a:r>
              <a:rPr lang="en-US" b="1" u="sng" dirty="0" smtClean="0"/>
              <a:t>entire army </a:t>
            </a:r>
            <a:r>
              <a:rPr lang="en-US" dirty="0" smtClean="0"/>
              <a:t>to </a:t>
            </a:r>
            <a:r>
              <a:rPr lang="en-US" dirty="0" smtClean="0"/>
              <a:t>Washington</a:t>
            </a:r>
          </a:p>
          <a:p>
            <a:pPr lvl="2"/>
            <a:r>
              <a:rPr lang="en-US" dirty="0" smtClean="0"/>
              <a:t>“World Turned Upside Down”</a:t>
            </a:r>
            <a:endParaRPr lang="en-US" dirty="0"/>
          </a:p>
        </p:txBody>
      </p:sp>
      <p:pic>
        <p:nvPicPr>
          <p:cNvPr id="5" name="Content Placeholder 4" descr="yorktow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960438"/>
            <a:ext cx="4038600" cy="5592762"/>
          </a:xfrm>
        </p:spPr>
      </p:pic>
    </p:spTree>
    <p:extLst>
      <p:ext uri="{BB962C8B-B14F-4D97-AF65-F5344CB8AC3E}">
        <p14:creationId xmlns:p14="http://schemas.microsoft.com/office/powerpoint/2010/main" val="13436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dirty="0" smtClean="0"/>
              <a:t>Effects of Yorktown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84238"/>
            <a:ext cx="4343400" cy="5745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Yorktown was the last major battle of the American Revolution, although the war did not officially end until two years later in 1783 with the signing of the </a:t>
            </a:r>
            <a:r>
              <a:rPr lang="en-US" sz="3200" b="1" u="sng" dirty="0" smtClean="0"/>
              <a:t>Treaty of Paris</a:t>
            </a:r>
          </a:p>
          <a:p>
            <a:pPr lvl="1"/>
            <a:r>
              <a:rPr lang="en-US" dirty="0" smtClean="0"/>
              <a:t>Long and costly war is increasingly unpopular in Britain </a:t>
            </a:r>
            <a:endParaRPr lang="en-US" dirty="0" smtClean="0"/>
          </a:p>
          <a:p>
            <a:pPr lvl="1"/>
            <a:r>
              <a:rPr lang="en-US" dirty="0" smtClean="0"/>
              <a:t>Britain </a:t>
            </a:r>
            <a:r>
              <a:rPr lang="en-US" dirty="0" smtClean="0"/>
              <a:t>finally recognizes independence of the USA</a:t>
            </a:r>
          </a:p>
          <a:p>
            <a:pPr lvl="1"/>
            <a:r>
              <a:rPr lang="en-US" dirty="0" smtClean="0"/>
              <a:t>US gets all British </a:t>
            </a:r>
            <a:r>
              <a:rPr lang="en-US" dirty="0" smtClean="0"/>
              <a:t>lands from the Atlantic to </a:t>
            </a:r>
            <a:r>
              <a:rPr lang="en-US" dirty="0" smtClean="0"/>
              <a:t>the Mississippi River</a:t>
            </a:r>
          </a:p>
          <a:p>
            <a:pPr lvl="1"/>
            <a:endParaRPr lang="en-US" b="1" dirty="0"/>
          </a:p>
        </p:txBody>
      </p:sp>
      <p:pic>
        <p:nvPicPr>
          <p:cNvPr id="5" name="Content Placeholder 4" descr="treaty of paris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990600"/>
            <a:ext cx="4114800" cy="4929187"/>
          </a:xfrm>
        </p:spPr>
      </p:pic>
      <p:pic>
        <p:nvPicPr>
          <p:cNvPr id="6" name="Picture 5" descr="treaty of pari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721" y="966787"/>
            <a:ext cx="4082279" cy="495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2200" y="3124200"/>
            <a:ext cx="12954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USA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13655</TotalTime>
  <Words>425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PowerPoint Presentation</vt:lpstr>
      <vt:lpstr>Northern War</vt:lpstr>
      <vt:lpstr>War in the South</vt:lpstr>
      <vt:lpstr>War in the South</vt:lpstr>
      <vt:lpstr>War in the South</vt:lpstr>
      <vt:lpstr>Greene Runs and Fights Again</vt:lpstr>
      <vt:lpstr>Battle of Yorktown</vt:lpstr>
      <vt:lpstr>Battle of Yorktown</vt:lpstr>
      <vt:lpstr>Effects of Yorktown</vt:lpstr>
    </vt:vector>
  </TitlesOfParts>
  <Company>Russell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Moves West and South</dc:title>
  <dc:creator>Jason Metz</dc:creator>
  <cp:lastModifiedBy>Jason Metz</cp:lastModifiedBy>
  <cp:revision>453</cp:revision>
  <dcterms:created xsi:type="dcterms:W3CDTF">2009-12-13T21:49:46Z</dcterms:created>
  <dcterms:modified xsi:type="dcterms:W3CDTF">2016-09-20T20:24:09Z</dcterms:modified>
</cp:coreProperties>
</file>