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5"/>
  </p:handoutMasterIdLst>
  <p:sldIdLst>
    <p:sldId id="285" r:id="rId4"/>
    <p:sldId id="256" r:id="rId5"/>
    <p:sldId id="258" r:id="rId6"/>
    <p:sldId id="259" r:id="rId7"/>
    <p:sldId id="262" r:id="rId8"/>
    <p:sldId id="263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DDCC-D1A4-4263-84C2-E0C221B28CC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B134-09DE-4255-830D-B578FB7F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1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0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7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5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9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73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5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E125B6-194D-4DFA-B0DD-A9F136F7AAB4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22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8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12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60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2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82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129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9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1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5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7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2422-A635-4703-AB6E-00897AC5B51C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4BB26-179E-4E5B-B96C-DC5A4D6FF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47D26-911D-493E-94C4-23D1A411097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8/18/2015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1A53-FB9E-488B-BA06-57098C6772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7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BE60D57-9879-4D85-B103-8E007DE841DB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E125B6-194D-4DFA-B0DD-A9F136F7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8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sz="4400" dirty="0" smtClean="0"/>
              <a:t>One thing I already know about the American Revolution is________________.  The thing that I don’t understand about this conflict is _______________________.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0"/>
            <a:ext cx="3581400" cy="6466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Bell Ringer 8/20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eath of braddock.gif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087" t="4194" r="2087"/>
          <a:stretch/>
        </p:blipFill>
        <p:spPr>
          <a:xfrm>
            <a:off x="335280" y="350520"/>
            <a:ext cx="8397240" cy="45262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4953000"/>
            <a:ext cx="8458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British struggled early in the war as a result</a:t>
            </a:r>
          </a:p>
          <a:p>
            <a:pPr lvl="1"/>
            <a:r>
              <a:rPr lang="en-US" dirty="0" smtClean="0"/>
              <a:t>Didn’t trust colonials</a:t>
            </a:r>
          </a:p>
          <a:p>
            <a:pPr lvl="1"/>
            <a:r>
              <a:rPr lang="en-US" dirty="0" smtClean="0"/>
              <a:t>Suffered many defeats by the French and their native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British Turn the Tide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41148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British start winning the war after they begin to rely on their navy</a:t>
            </a:r>
          </a:p>
          <a:p>
            <a:pPr lvl="1"/>
            <a:r>
              <a:rPr lang="en-US" dirty="0" smtClean="0"/>
              <a:t>Allowed them to control the reinforcements and supplies the French and their native allies received</a:t>
            </a:r>
          </a:p>
          <a:p>
            <a:pPr lvl="1"/>
            <a:r>
              <a:rPr lang="en-US" dirty="0" smtClean="0"/>
              <a:t>They could also use major waterways to attack the French at their major cities</a:t>
            </a:r>
          </a:p>
          <a:p>
            <a:pPr lvl="1"/>
            <a:r>
              <a:rPr lang="en-US" dirty="0" smtClean="0"/>
              <a:t>Naval strength CRUCIAL during war.</a:t>
            </a:r>
          </a:p>
          <a:p>
            <a:pPr lvl="1"/>
            <a:endParaRPr lang="en-US" dirty="0"/>
          </a:p>
        </p:txBody>
      </p:sp>
      <p:pic>
        <p:nvPicPr>
          <p:cNvPr id="7" name="Content Placeholder 4" descr="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800600" cy="5715000"/>
          </a:xfrm>
          <a:prstGeom prst="rect">
            <a:avLst/>
          </a:prstGeom>
        </p:spPr>
      </p:pic>
      <p:pic>
        <p:nvPicPr>
          <p:cNvPr id="9" name="Picture 8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5626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298" y="3730083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9530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5626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8768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2672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528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908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oat_006sm_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050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352800"/>
            <a:ext cx="223837" cy="304799"/>
          </a:xfrm>
          <a:prstGeom prst="rect">
            <a:avLst/>
          </a:prstGeom>
          <a:noFill/>
        </p:spPr>
      </p:pic>
      <p:pic>
        <p:nvPicPr>
          <p:cNvPr id="24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905000"/>
            <a:ext cx="223837" cy="304799"/>
          </a:xfrm>
          <a:prstGeom prst="rect">
            <a:avLst/>
          </a:prstGeom>
          <a:noFill/>
        </p:spPr>
      </p:pic>
      <p:pic>
        <p:nvPicPr>
          <p:cNvPr id="25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514600"/>
            <a:ext cx="223837" cy="304799"/>
          </a:xfrm>
          <a:prstGeom prst="rect">
            <a:avLst/>
          </a:prstGeom>
          <a:noFill/>
        </p:spPr>
      </p:pic>
      <p:pic>
        <p:nvPicPr>
          <p:cNvPr id="20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223837" cy="30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4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7778E-6 L -0.02448 -0.08449 L -0.10868 -0.09421 L -0.13056 -0.03726 L -0.15625 0.05371 L -0.20122 0.1301 L -0.22934 0.20464 L -0.28785 0.29931 " pathEditMode="relative" ptsTypes="AAAAAA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0.00602 L -0.07171 -0.19236 L -0.17171 -0.19236 L -0.20712 -0.13865 L -0.23282 -0.04444 L -0.30105 0.08727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5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5365 -0.27801 L -0.15503 -0.27801 L -0.18663 -0.21944 L -0.22083 -0.11227 L -0.22205 -0.09583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smtClean="0"/>
              <a:t>Afterwards…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France asks for peace</a:t>
            </a:r>
          </a:p>
          <a:p>
            <a:r>
              <a:rPr lang="en-US" dirty="0" smtClean="0"/>
              <a:t>Treaty of Paris officially ends the war</a:t>
            </a:r>
          </a:p>
          <a:p>
            <a:pPr lvl="1"/>
            <a:r>
              <a:rPr lang="en-US" dirty="0" smtClean="0"/>
              <a:t>France gives up all land in North America to England</a:t>
            </a:r>
          </a:p>
          <a:p>
            <a:pPr lvl="1"/>
            <a:r>
              <a:rPr lang="en-US" dirty="0" smtClean="0"/>
              <a:t>Spain, which allied with France, gives up all land east of the Mississippi River</a:t>
            </a:r>
            <a:endParaRPr lang="en-US" dirty="0"/>
          </a:p>
        </p:txBody>
      </p:sp>
      <p:pic>
        <p:nvPicPr>
          <p:cNvPr id="8" name="Content Placeholder 7" descr="before 17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762000"/>
            <a:ext cx="4343400" cy="5943600"/>
          </a:xfrm>
        </p:spPr>
      </p:pic>
      <p:pic>
        <p:nvPicPr>
          <p:cNvPr id="9" name="Picture 8" descr="af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34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What other ally of the French is going to lose out?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552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Effect on Natives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3886200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With the French gone, the natives have lost their best ally in allowing them to hold on to their lands</a:t>
            </a:r>
            <a:endParaRPr lang="en-US" sz="4000" dirty="0"/>
          </a:p>
        </p:txBody>
      </p:sp>
      <p:pic>
        <p:nvPicPr>
          <p:cNvPr id="5" name="Content Placeholder 4" descr="natives afterwar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066800"/>
            <a:ext cx="4953000" cy="5334000"/>
          </a:xfrm>
        </p:spPr>
      </p:pic>
    </p:spTree>
    <p:extLst>
      <p:ext uri="{BB962C8B-B14F-4D97-AF65-F5344CB8AC3E}">
        <p14:creationId xmlns:p14="http://schemas.microsoft.com/office/powerpoint/2010/main" val="2189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4114800" cy="884238"/>
          </a:xfrm>
        </p:spPr>
        <p:txBody>
          <a:bodyPr/>
          <a:lstStyle/>
          <a:p>
            <a:r>
              <a:rPr lang="en-US" dirty="0" smtClean="0"/>
              <a:t>Pontiac’s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2672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Natives under Ottawa chief Pontiac continued to fight, attacking and destroying British forts along the frontier </a:t>
            </a:r>
          </a:p>
          <a:p>
            <a:pPr lvl="1"/>
            <a:r>
              <a:rPr lang="en-US" dirty="0" smtClean="0"/>
              <a:t>2,000 settlers are killed</a:t>
            </a:r>
          </a:p>
          <a:p>
            <a:r>
              <a:rPr lang="en-US" dirty="0" smtClean="0"/>
              <a:t>British army are able to put down the rebellion</a:t>
            </a:r>
          </a:p>
          <a:p>
            <a:pPr lvl="1"/>
            <a:r>
              <a:rPr lang="en-US" dirty="0" smtClean="0"/>
              <a:t>Had to keep huge number of troops west of mountains </a:t>
            </a:r>
          </a:p>
          <a:p>
            <a:r>
              <a:rPr lang="en-US" dirty="0" smtClean="0"/>
              <a:t>Made British see that natives are going to be a problem</a:t>
            </a:r>
            <a:endParaRPr lang="en-US" dirty="0"/>
          </a:p>
        </p:txBody>
      </p:sp>
      <p:pic>
        <p:nvPicPr>
          <p:cNvPr id="5" name="Content Placeholder 4" descr="pontia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1276350" cy="1276350"/>
          </a:xfrm>
        </p:spPr>
      </p:pic>
      <p:pic>
        <p:nvPicPr>
          <p:cNvPr id="6" name="Content Placeholder 4" descr="ponti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1276350" cy="1371600"/>
          </a:xfrm>
          <a:prstGeom prst="rect">
            <a:avLst/>
          </a:prstGeom>
        </p:spPr>
      </p:pic>
      <p:pic>
        <p:nvPicPr>
          <p:cNvPr id="8" name="Picture 7" descr="chief-pontiac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1022" y="1295400"/>
            <a:ext cx="4872978" cy="5562600"/>
          </a:xfrm>
          <a:prstGeom prst="rect">
            <a:avLst/>
          </a:prstGeom>
        </p:spPr>
      </p:pic>
      <p:pic>
        <p:nvPicPr>
          <p:cNvPr id="10" name="Picture 9" descr="Pontiac 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1022" y="1295400"/>
            <a:ext cx="4716183" cy="5379396"/>
          </a:xfrm>
          <a:prstGeom prst="rect">
            <a:avLst/>
          </a:prstGeom>
        </p:spPr>
      </p:pic>
      <p:pic>
        <p:nvPicPr>
          <p:cNvPr id="11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657600"/>
            <a:ext cx="533400" cy="726331"/>
          </a:xfrm>
          <a:prstGeom prst="rect">
            <a:avLst/>
          </a:prstGeom>
          <a:noFill/>
        </p:spPr>
      </p:pic>
      <p:pic>
        <p:nvPicPr>
          <p:cNvPr id="12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886200"/>
            <a:ext cx="457200" cy="622570"/>
          </a:xfrm>
          <a:prstGeom prst="rect">
            <a:avLst/>
          </a:prstGeom>
          <a:noFill/>
        </p:spPr>
      </p:pic>
      <p:pic>
        <p:nvPicPr>
          <p:cNvPr id="13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657600"/>
            <a:ext cx="457200" cy="622570"/>
          </a:xfrm>
          <a:prstGeom prst="rect">
            <a:avLst/>
          </a:prstGeom>
          <a:noFill/>
        </p:spPr>
      </p:pic>
      <p:pic>
        <p:nvPicPr>
          <p:cNvPr id="14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91000"/>
            <a:ext cx="609600" cy="830093"/>
          </a:xfrm>
          <a:prstGeom prst="rect">
            <a:avLst/>
          </a:prstGeom>
          <a:noFill/>
        </p:spPr>
      </p:pic>
      <p:pic>
        <p:nvPicPr>
          <p:cNvPr id="15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343400"/>
            <a:ext cx="533400" cy="726331"/>
          </a:xfrm>
          <a:prstGeom prst="rect">
            <a:avLst/>
          </a:prstGeom>
          <a:noFill/>
        </p:spPr>
      </p:pic>
      <p:pic>
        <p:nvPicPr>
          <p:cNvPr id="16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00600"/>
            <a:ext cx="385762" cy="525293"/>
          </a:xfrm>
          <a:prstGeom prst="rect">
            <a:avLst/>
          </a:prstGeom>
          <a:noFill/>
        </p:spPr>
      </p:pic>
      <p:pic>
        <p:nvPicPr>
          <p:cNvPr id="17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19200"/>
            <a:ext cx="381000" cy="518808"/>
          </a:xfrm>
          <a:prstGeom prst="rect">
            <a:avLst/>
          </a:prstGeom>
          <a:noFill/>
        </p:spPr>
      </p:pic>
      <p:pic>
        <p:nvPicPr>
          <p:cNvPr id="18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267200"/>
            <a:ext cx="457200" cy="622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7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Effects of Pontiac’s Rebellion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800600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seeing the destruction and cost of Pontiac’s War, it made the British see that keeping peace along frontier was going to be a an expensive process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324663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How could you try to keep the peace between settlers and the natives?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681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960120"/>
          </a:xfrm>
        </p:spPr>
        <p:txBody>
          <a:bodyPr/>
          <a:lstStyle/>
          <a:p>
            <a:r>
              <a:rPr lang="en-US" dirty="0" smtClean="0"/>
              <a:t>Proclamation of 1763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95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British government banned expansion west of the Appalachian Mountains</a:t>
            </a:r>
          </a:p>
          <a:p>
            <a:pPr lvl="1"/>
            <a:r>
              <a:rPr lang="en-US" sz="3200" dirty="0" smtClean="0"/>
              <a:t>Can’t fight if they’re not by one another</a:t>
            </a:r>
            <a:endParaRPr lang="en-US" sz="3200" dirty="0"/>
          </a:p>
        </p:txBody>
      </p:sp>
      <p:pic>
        <p:nvPicPr>
          <p:cNvPr id="5" name="Content Placeholder 4" descr="proclamation of 17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093839"/>
            <a:ext cx="4114800" cy="5764161"/>
          </a:xfrm>
        </p:spPr>
      </p:pic>
      <p:sp>
        <p:nvSpPr>
          <p:cNvPr id="7" name="Freeform 6"/>
          <p:cNvSpPr/>
          <p:nvPr/>
        </p:nvSpPr>
        <p:spPr>
          <a:xfrm>
            <a:off x="7020232" y="1445342"/>
            <a:ext cx="1489587" cy="3598606"/>
          </a:xfrm>
          <a:custGeom>
            <a:avLst/>
            <a:gdLst>
              <a:gd name="connsiteX0" fmla="*/ 1489587 w 1489587"/>
              <a:gd name="connsiteY0" fmla="*/ 0 h 3598606"/>
              <a:gd name="connsiteX1" fmla="*/ 1415845 w 1489587"/>
              <a:gd name="connsiteY1" fmla="*/ 14748 h 3598606"/>
              <a:gd name="connsiteX2" fmla="*/ 1371600 w 1489587"/>
              <a:gd name="connsiteY2" fmla="*/ 103239 h 3598606"/>
              <a:gd name="connsiteX3" fmla="*/ 1342103 w 1489587"/>
              <a:gd name="connsiteY3" fmla="*/ 147484 h 3598606"/>
              <a:gd name="connsiteX4" fmla="*/ 1327355 w 1489587"/>
              <a:gd name="connsiteY4" fmla="*/ 191729 h 3598606"/>
              <a:gd name="connsiteX5" fmla="*/ 1312607 w 1489587"/>
              <a:gd name="connsiteY5" fmla="*/ 280219 h 3598606"/>
              <a:gd name="connsiteX6" fmla="*/ 1283110 w 1489587"/>
              <a:gd name="connsiteY6" fmla="*/ 324464 h 3598606"/>
              <a:gd name="connsiteX7" fmla="*/ 1268362 w 1489587"/>
              <a:gd name="connsiteY7" fmla="*/ 575187 h 3598606"/>
              <a:gd name="connsiteX8" fmla="*/ 1253613 w 1489587"/>
              <a:gd name="connsiteY8" fmla="*/ 619432 h 3598606"/>
              <a:gd name="connsiteX9" fmla="*/ 1194620 w 1489587"/>
              <a:gd name="connsiteY9" fmla="*/ 707923 h 3598606"/>
              <a:gd name="connsiteX10" fmla="*/ 1135626 w 1489587"/>
              <a:gd name="connsiteY10" fmla="*/ 840658 h 3598606"/>
              <a:gd name="connsiteX11" fmla="*/ 1120878 w 1489587"/>
              <a:gd name="connsiteY11" fmla="*/ 884903 h 3598606"/>
              <a:gd name="connsiteX12" fmla="*/ 1061884 w 1489587"/>
              <a:gd name="connsiteY12" fmla="*/ 899652 h 3598606"/>
              <a:gd name="connsiteX13" fmla="*/ 1091381 w 1489587"/>
              <a:gd name="connsiteY13" fmla="*/ 943897 h 3598606"/>
              <a:gd name="connsiteX14" fmla="*/ 1047136 w 1489587"/>
              <a:gd name="connsiteY14" fmla="*/ 929148 h 3598606"/>
              <a:gd name="connsiteX15" fmla="*/ 1032387 w 1489587"/>
              <a:gd name="connsiteY15" fmla="*/ 884903 h 3598606"/>
              <a:gd name="connsiteX16" fmla="*/ 988142 w 1489587"/>
              <a:gd name="connsiteY16" fmla="*/ 870155 h 3598606"/>
              <a:gd name="connsiteX17" fmla="*/ 943897 w 1489587"/>
              <a:gd name="connsiteY17" fmla="*/ 958645 h 3598606"/>
              <a:gd name="connsiteX18" fmla="*/ 899652 w 1489587"/>
              <a:gd name="connsiteY18" fmla="*/ 1047135 h 3598606"/>
              <a:gd name="connsiteX19" fmla="*/ 855407 w 1489587"/>
              <a:gd name="connsiteY19" fmla="*/ 1076632 h 3598606"/>
              <a:gd name="connsiteX20" fmla="*/ 840658 w 1489587"/>
              <a:gd name="connsiteY20" fmla="*/ 1120877 h 3598606"/>
              <a:gd name="connsiteX21" fmla="*/ 781665 w 1489587"/>
              <a:gd name="connsiteY21" fmla="*/ 1209368 h 3598606"/>
              <a:gd name="connsiteX22" fmla="*/ 752168 w 1489587"/>
              <a:gd name="connsiteY22" fmla="*/ 1297858 h 3598606"/>
              <a:gd name="connsiteX23" fmla="*/ 707923 w 1489587"/>
              <a:gd name="connsiteY23" fmla="*/ 1283110 h 3598606"/>
              <a:gd name="connsiteX24" fmla="*/ 634181 w 1489587"/>
              <a:gd name="connsiteY24" fmla="*/ 1342103 h 3598606"/>
              <a:gd name="connsiteX25" fmla="*/ 604684 w 1489587"/>
              <a:gd name="connsiteY25" fmla="*/ 1386348 h 3598606"/>
              <a:gd name="connsiteX26" fmla="*/ 575187 w 1489587"/>
              <a:gd name="connsiteY26" fmla="*/ 1474839 h 3598606"/>
              <a:gd name="connsiteX27" fmla="*/ 545691 w 1489587"/>
              <a:gd name="connsiteY27" fmla="*/ 1519084 h 3598606"/>
              <a:gd name="connsiteX28" fmla="*/ 530942 w 1489587"/>
              <a:gd name="connsiteY28" fmla="*/ 1563329 h 3598606"/>
              <a:gd name="connsiteX29" fmla="*/ 471949 w 1489587"/>
              <a:gd name="connsiteY29" fmla="*/ 1592826 h 3598606"/>
              <a:gd name="connsiteX30" fmla="*/ 457200 w 1489587"/>
              <a:gd name="connsiteY30" fmla="*/ 1637071 h 3598606"/>
              <a:gd name="connsiteX31" fmla="*/ 501445 w 1489587"/>
              <a:gd name="connsiteY31" fmla="*/ 1681316 h 3598606"/>
              <a:gd name="connsiteX32" fmla="*/ 516194 w 1489587"/>
              <a:gd name="connsiteY32" fmla="*/ 1725561 h 3598606"/>
              <a:gd name="connsiteX33" fmla="*/ 501445 w 1489587"/>
              <a:gd name="connsiteY33" fmla="*/ 1784555 h 3598606"/>
              <a:gd name="connsiteX34" fmla="*/ 486697 w 1489587"/>
              <a:gd name="connsiteY34" fmla="*/ 1887793 h 3598606"/>
              <a:gd name="connsiteX35" fmla="*/ 457200 w 1489587"/>
              <a:gd name="connsiteY35" fmla="*/ 1976284 h 3598606"/>
              <a:gd name="connsiteX36" fmla="*/ 442452 w 1489587"/>
              <a:gd name="connsiteY36" fmla="*/ 2286000 h 3598606"/>
              <a:gd name="connsiteX37" fmla="*/ 427703 w 1489587"/>
              <a:gd name="connsiteY37" fmla="*/ 2330245 h 3598606"/>
              <a:gd name="connsiteX38" fmla="*/ 383458 w 1489587"/>
              <a:gd name="connsiteY38" fmla="*/ 2374490 h 3598606"/>
              <a:gd name="connsiteX39" fmla="*/ 339213 w 1489587"/>
              <a:gd name="connsiteY39" fmla="*/ 2551471 h 3598606"/>
              <a:gd name="connsiteX40" fmla="*/ 294968 w 1489587"/>
              <a:gd name="connsiteY40" fmla="*/ 2580968 h 3598606"/>
              <a:gd name="connsiteX41" fmla="*/ 265471 w 1489587"/>
              <a:gd name="connsiteY41" fmla="*/ 2625213 h 3598606"/>
              <a:gd name="connsiteX42" fmla="*/ 221226 w 1489587"/>
              <a:gd name="connsiteY42" fmla="*/ 2654710 h 3598606"/>
              <a:gd name="connsiteX43" fmla="*/ 206478 w 1489587"/>
              <a:gd name="connsiteY43" fmla="*/ 2698955 h 3598606"/>
              <a:gd name="connsiteX44" fmla="*/ 103239 w 1489587"/>
              <a:gd name="connsiteY44" fmla="*/ 2816942 h 3598606"/>
              <a:gd name="connsiteX45" fmla="*/ 73742 w 1489587"/>
              <a:gd name="connsiteY45" fmla="*/ 2861187 h 3598606"/>
              <a:gd name="connsiteX46" fmla="*/ 14749 w 1489587"/>
              <a:gd name="connsiteY46" fmla="*/ 2920181 h 3598606"/>
              <a:gd name="connsiteX47" fmla="*/ 44245 w 1489587"/>
              <a:gd name="connsiteY47" fmla="*/ 2964426 h 3598606"/>
              <a:gd name="connsiteX48" fmla="*/ 0 w 1489587"/>
              <a:gd name="connsiteY48" fmla="*/ 3067664 h 3598606"/>
              <a:gd name="connsiteX49" fmla="*/ 29497 w 1489587"/>
              <a:gd name="connsiteY49" fmla="*/ 3111910 h 3598606"/>
              <a:gd name="connsiteX50" fmla="*/ 44245 w 1489587"/>
              <a:gd name="connsiteY50" fmla="*/ 3200400 h 3598606"/>
              <a:gd name="connsiteX51" fmla="*/ 88491 w 1489587"/>
              <a:gd name="connsiteY51" fmla="*/ 3229897 h 3598606"/>
              <a:gd name="connsiteX52" fmla="*/ 117987 w 1489587"/>
              <a:gd name="connsiteY52" fmla="*/ 3274142 h 3598606"/>
              <a:gd name="connsiteX53" fmla="*/ 132736 w 1489587"/>
              <a:gd name="connsiteY53" fmla="*/ 3333135 h 3598606"/>
              <a:gd name="connsiteX54" fmla="*/ 176981 w 1489587"/>
              <a:gd name="connsiteY54" fmla="*/ 3421626 h 3598606"/>
              <a:gd name="connsiteX55" fmla="*/ 265471 w 1489587"/>
              <a:gd name="connsiteY55" fmla="*/ 3480619 h 3598606"/>
              <a:gd name="connsiteX56" fmla="*/ 294968 w 1489587"/>
              <a:gd name="connsiteY56" fmla="*/ 3524864 h 3598606"/>
              <a:gd name="connsiteX57" fmla="*/ 368710 w 1489587"/>
              <a:gd name="connsiteY57" fmla="*/ 3539613 h 3598606"/>
              <a:gd name="connsiteX58" fmla="*/ 383458 w 1489587"/>
              <a:gd name="connsiteY58" fmla="*/ 3598606 h 3598606"/>
              <a:gd name="connsiteX59" fmla="*/ 398207 w 1489587"/>
              <a:gd name="connsiteY59" fmla="*/ 3554361 h 3598606"/>
              <a:gd name="connsiteX60" fmla="*/ 442452 w 1489587"/>
              <a:gd name="connsiteY60" fmla="*/ 3539613 h 3598606"/>
              <a:gd name="connsiteX61" fmla="*/ 471949 w 1489587"/>
              <a:gd name="connsiteY61" fmla="*/ 3524864 h 35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89587" h="3598606">
                <a:moveTo>
                  <a:pt x="1489587" y="0"/>
                </a:moveTo>
                <a:cubicBezTo>
                  <a:pt x="1465006" y="4916"/>
                  <a:pt x="1437610" y="2311"/>
                  <a:pt x="1415845" y="14748"/>
                </a:cubicBezTo>
                <a:cubicBezTo>
                  <a:pt x="1386260" y="31654"/>
                  <a:pt x="1384469" y="77502"/>
                  <a:pt x="1371600" y="103239"/>
                </a:cubicBezTo>
                <a:cubicBezTo>
                  <a:pt x="1363673" y="119093"/>
                  <a:pt x="1351935" y="132736"/>
                  <a:pt x="1342103" y="147484"/>
                </a:cubicBezTo>
                <a:cubicBezTo>
                  <a:pt x="1337187" y="162232"/>
                  <a:pt x="1330727" y="176553"/>
                  <a:pt x="1327355" y="191729"/>
                </a:cubicBezTo>
                <a:cubicBezTo>
                  <a:pt x="1320868" y="220920"/>
                  <a:pt x="1322063" y="251850"/>
                  <a:pt x="1312607" y="280219"/>
                </a:cubicBezTo>
                <a:cubicBezTo>
                  <a:pt x="1307002" y="297035"/>
                  <a:pt x="1292942" y="309716"/>
                  <a:pt x="1283110" y="324464"/>
                </a:cubicBezTo>
                <a:cubicBezTo>
                  <a:pt x="1278194" y="408038"/>
                  <a:pt x="1276692" y="491884"/>
                  <a:pt x="1268362" y="575187"/>
                </a:cubicBezTo>
                <a:cubicBezTo>
                  <a:pt x="1266815" y="590656"/>
                  <a:pt x="1261163" y="605842"/>
                  <a:pt x="1253613" y="619432"/>
                </a:cubicBezTo>
                <a:cubicBezTo>
                  <a:pt x="1236397" y="650422"/>
                  <a:pt x="1194620" y="707923"/>
                  <a:pt x="1194620" y="707923"/>
                </a:cubicBezTo>
                <a:cubicBezTo>
                  <a:pt x="1166024" y="879489"/>
                  <a:pt x="1208282" y="731673"/>
                  <a:pt x="1135626" y="840658"/>
                </a:cubicBezTo>
                <a:cubicBezTo>
                  <a:pt x="1127003" y="853593"/>
                  <a:pt x="1133017" y="875191"/>
                  <a:pt x="1120878" y="884903"/>
                </a:cubicBezTo>
                <a:cubicBezTo>
                  <a:pt x="1105050" y="897566"/>
                  <a:pt x="1081549" y="894736"/>
                  <a:pt x="1061884" y="899652"/>
                </a:cubicBezTo>
                <a:cubicBezTo>
                  <a:pt x="1071716" y="914400"/>
                  <a:pt x="1099308" y="928043"/>
                  <a:pt x="1091381" y="943897"/>
                </a:cubicBezTo>
                <a:cubicBezTo>
                  <a:pt x="1084429" y="957802"/>
                  <a:pt x="1058129" y="940141"/>
                  <a:pt x="1047136" y="929148"/>
                </a:cubicBezTo>
                <a:cubicBezTo>
                  <a:pt x="1036143" y="918155"/>
                  <a:pt x="1043380" y="895896"/>
                  <a:pt x="1032387" y="884903"/>
                </a:cubicBezTo>
                <a:cubicBezTo>
                  <a:pt x="1021394" y="873910"/>
                  <a:pt x="1002890" y="875071"/>
                  <a:pt x="988142" y="870155"/>
                </a:cubicBezTo>
                <a:cubicBezTo>
                  <a:pt x="951073" y="981366"/>
                  <a:pt x="1001077" y="844285"/>
                  <a:pt x="943897" y="958645"/>
                </a:cubicBezTo>
                <a:cubicBezTo>
                  <a:pt x="919906" y="1006628"/>
                  <a:pt x="941921" y="1004866"/>
                  <a:pt x="899652" y="1047135"/>
                </a:cubicBezTo>
                <a:cubicBezTo>
                  <a:pt x="887118" y="1059669"/>
                  <a:pt x="870155" y="1066800"/>
                  <a:pt x="855407" y="1076632"/>
                </a:cubicBezTo>
                <a:cubicBezTo>
                  <a:pt x="850491" y="1091380"/>
                  <a:pt x="848208" y="1107287"/>
                  <a:pt x="840658" y="1120877"/>
                </a:cubicBezTo>
                <a:cubicBezTo>
                  <a:pt x="823442" y="1151867"/>
                  <a:pt x="792876" y="1175736"/>
                  <a:pt x="781665" y="1209368"/>
                </a:cubicBezTo>
                <a:lnTo>
                  <a:pt x="752168" y="1297858"/>
                </a:lnTo>
                <a:cubicBezTo>
                  <a:pt x="737420" y="1292942"/>
                  <a:pt x="723469" y="1283110"/>
                  <a:pt x="707923" y="1283110"/>
                </a:cubicBezTo>
                <a:cubicBezTo>
                  <a:pt x="629312" y="1283110"/>
                  <a:pt x="658817" y="1292831"/>
                  <a:pt x="634181" y="1342103"/>
                </a:cubicBezTo>
                <a:cubicBezTo>
                  <a:pt x="626254" y="1357957"/>
                  <a:pt x="614516" y="1371600"/>
                  <a:pt x="604684" y="1386348"/>
                </a:cubicBezTo>
                <a:cubicBezTo>
                  <a:pt x="594852" y="1415845"/>
                  <a:pt x="592434" y="1448968"/>
                  <a:pt x="575187" y="1474839"/>
                </a:cubicBezTo>
                <a:cubicBezTo>
                  <a:pt x="565355" y="1489587"/>
                  <a:pt x="553618" y="1503230"/>
                  <a:pt x="545691" y="1519084"/>
                </a:cubicBezTo>
                <a:cubicBezTo>
                  <a:pt x="538739" y="1532989"/>
                  <a:pt x="541935" y="1552336"/>
                  <a:pt x="530942" y="1563329"/>
                </a:cubicBezTo>
                <a:cubicBezTo>
                  <a:pt x="515396" y="1578875"/>
                  <a:pt x="491613" y="1582994"/>
                  <a:pt x="471949" y="1592826"/>
                </a:cubicBezTo>
                <a:cubicBezTo>
                  <a:pt x="467033" y="1607574"/>
                  <a:pt x="452284" y="1622323"/>
                  <a:pt x="457200" y="1637071"/>
                </a:cubicBezTo>
                <a:cubicBezTo>
                  <a:pt x="463796" y="1656858"/>
                  <a:pt x="489875" y="1663962"/>
                  <a:pt x="501445" y="1681316"/>
                </a:cubicBezTo>
                <a:cubicBezTo>
                  <a:pt x="510069" y="1694251"/>
                  <a:pt x="511278" y="1710813"/>
                  <a:pt x="516194" y="1725561"/>
                </a:cubicBezTo>
                <a:cubicBezTo>
                  <a:pt x="511278" y="1745226"/>
                  <a:pt x="505071" y="1764612"/>
                  <a:pt x="501445" y="1784555"/>
                </a:cubicBezTo>
                <a:cubicBezTo>
                  <a:pt x="495227" y="1818756"/>
                  <a:pt x="494514" y="1853921"/>
                  <a:pt x="486697" y="1887793"/>
                </a:cubicBezTo>
                <a:cubicBezTo>
                  <a:pt x="479706" y="1918089"/>
                  <a:pt x="457200" y="1976284"/>
                  <a:pt x="457200" y="1976284"/>
                </a:cubicBezTo>
                <a:cubicBezTo>
                  <a:pt x="452284" y="2079523"/>
                  <a:pt x="451035" y="2183001"/>
                  <a:pt x="442452" y="2286000"/>
                </a:cubicBezTo>
                <a:cubicBezTo>
                  <a:pt x="441161" y="2301492"/>
                  <a:pt x="436327" y="2317310"/>
                  <a:pt x="427703" y="2330245"/>
                </a:cubicBezTo>
                <a:cubicBezTo>
                  <a:pt x="416133" y="2347599"/>
                  <a:pt x="398206" y="2359742"/>
                  <a:pt x="383458" y="2374490"/>
                </a:cubicBezTo>
                <a:cubicBezTo>
                  <a:pt x="375258" y="2448288"/>
                  <a:pt x="390017" y="2500667"/>
                  <a:pt x="339213" y="2551471"/>
                </a:cubicBezTo>
                <a:cubicBezTo>
                  <a:pt x="326679" y="2564005"/>
                  <a:pt x="309716" y="2571136"/>
                  <a:pt x="294968" y="2580968"/>
                </a:cubicBezTo>
                <a:cubicBezTo>
                  <a:pt x="285136" y="2595716"/>
                  <a:pt x="278005" y="2612679"/>
                  <a:pt x="265471" y="2625213"/>
                </a:cubicBezTo>
                <a:cubicBezTo>
                  <a:pt x="252937" y="2637747"/>
                  <a:pt x="232299" y="2640869"/>
                  <a:pt x="221226" y="2654710"/>
                </a:cubicBezTo>
                <a:cubicBezTo>
                  <a:pt x="211515" y="2666849"/>
                  <a:pt x="214028" y="2685365"/>
                  <a:pt x="206478" y="2698955"/>
                </a:cubicBezTo>
                <a:cubicBezTo>
                  <a:pt x="155871" y="2790047"/>
                  <a:pt x="167871" y="2773854"/>
                  <a:pt x="103239" y="2816942"/>
                </a:cubicBezTo>
                <a:cubicBezTo>
                  <a:pt x="93407" y="2831690"/>
                  <a:pt x="87583" y="2850114"/>
                  <a:pt x="73742" y="2861187"/>
                </a:cubicBezTo>
                <a:cubicBezTo>
                  <a:pt x="2235" y="2918392"/>
                  <a:pt x="46926" y="2823645"/>
                  <a:pt x="14749" y="2920181"/>
                </a:cubicBezTo>
                <a:cubicBezTo>
                  <a:pt x="24581" y="2934929"/>
                  <a:pt x="41738" y="2946879"/>
                  <a:pt x="44245" y="2964426"/>
                </a:cubicBezTo>
                <a:cubicBezTo>
                  <a:pt x="49847" y="3003642"/>
                  <a:pt x="19185" y="3038886"/>
                  <a:pt x="0" y="3067664"/>
                </a:cubicBezTo>
                <a:cubicBezTo>
                  <a:pt x="9832" y="3082413"/>
                  <a:pt x="23892" y="3095094"/>
                  <a:pt x="29497" y="3111910"/>
                </a:cubicBezTo>
                <a:cubicBezTo>
                  <a:pt x="38953" y="3140279"/>
                  <a:pt x="30872" y="3173654"/>
                  <a:pt x="44245" y="3200400"/>
                </a:cubicBezTo>
                <a:cubicBezTo>
                  <a:pt x="52172" y="3216254"/>
                  <a:pt x="73742" y="3220065"/>
                  <a:pt x="88491" y="3229897"/>
                </a:cubicBezTo>
                <a:cubicBezTo>
                  <a:pt x="98323" y="3244645"/>
                  <a:pt x="111005" y="3257850"/>
                  <a:pt x="117987" y="3274142"/>
                </a:cubicBezTo>
                <a:cubicBezTo>
                  <a:pt x="125972" y="3292773"/>
                  <a:pt x="127167" y="3313645"/>
                  <a:pt x="132736" y="3333135"/>
                </a:cubicBezTo>
                <a:cubicBezTo>
                  <a:pt x="141253" y="3362944"/>
                  <a:pt x="152355" y="3400079"/>
                  <a:pt x="176981" y="3421626"/>
                </a:cubicBezTo>
                <a:cubicBezTo>
                  <a:pt x="203660" y="3444970"/>
                  <a:pt x="265471" y="3480619"/>
                  <a:pt x="265471" y="3480619"/>
                </a:cubicBezTo>
                <a:cubicBezTo>
                  <a:pt x="275303" y="3495367"/>
                  <a:pt x="279578" y="3516070"/>
                  <a:pt x="294968" y="3524864"/>
                </a:cubicBezTo>
                <a:cubicBezTo>
                  <a:pt x="316733" y="3537301"/>
                  <a:pt x="349453" y="3523565"/>
                  <a:pt x="368710" y="3539613"/>
                </a:cubicBezTo>
                <a:cubicBezTo>
                  <a:pt x="384281" y="3552589"/>
                  <a:pt x="378542" y="3578942"/>
                  <a:pt x="383458" y="3598606"/>
                </a:cubicBezTo>
                <a:cubicBezTo>
                  <a:pt x="388374" y="3583858"/>
                  <a:pt x="387214" y="3565354"/>
                  <a:pt x="398207" y="3554361"/>
                </a:cubicBezTo>
                <a:cubicBezTo>
                  <a:pt x="409200" y="3543368"/>
                  <a:pt x="428018" y="3545387"/>
                  <a:pt x="442452" y="3539613"/>
                </a:cubicBezTo>
                <a:cubicBezTo>
                  <a:pt x="452659" y="3535530"/>
                  <a:pt x="462117" y="3529780"/>
                  <a:pt x="471949" y="3524864"/>
                </a:cubicBezTo>
              </a:path>
            </a:pathLst>
          </a:cu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Colonial Reaction to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429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Colonials didn’t think it was fair</a:t>
            </a:r>
          </a:p>
          <a:p>
            <a:pPr lvl="1"/>
            <a:r>
              <a:rPr lang="en-US" dirty="0" smtClean="0"/>
              <a:t>Just fought a bloody war for that land</a:t>
            </a:r>
          </a:p>
          <a:p>
            <a:r>
              <a:rPr lang="en-US" dirty="0" smtClean="0"/>
              <a:t>Continued to go into rich lands to the west</a:t>
            </a:r>
          </a:p>
          <a:p>
            <a:pPr lvl="1"/>
            <a:r>
              <a:rPr lang="en-US" dirty="0" smtClean="0"/>
              <a:t>Law was impossible to enforce</a:t>
            </a:r>
            <a:endParaRPr lang="en-US" dirty="0"/>
          </a:p>
        </p:txBody>
      </p:sp>
      <p:pic>
        <p:nvPicPr>
          <p:cNvPr id="5" name="Content Placeholder 4" descr="cumberlandgap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3041" r="3927" b="8203"/>
          <a:stretch/>
        </p:blipFill>
        <p:spPr>
          <a:xfrm>
            <a:off x="3886200" y="1533832"/>
            <a:ext cx="5051323" cy="4734233"/>
          </a:xfrm>
        </p:spPr>
      </p:pic>
    </p:spTree>
    <p:extLst>
      <p:ext uri="{BB962C8B-B14F-4D97-AF65-F5344CB8AC3E}">
        <p14:creationId xmlns:p14="http://schemas.microsoft.com/office/powerpoint/2010/main" val="2479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important effects of the French and Indian War was Britain was left with a huge debt.</a:t>
            </a:r>
          </a:p>
          <a:p>
            <a:r>
              <a:rPr lang="en-US" b="1" u="sng" dirty="0" smtClean="0"/>
              <a:t>Wars are extremely expensive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jmetz\AppData\Local\Microsoft\Windows\Temporary Internet Files\Content.IE5\W141NYPD\dolla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23" y="1752600"/>
            <a:ext cx="404945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Road to the Revolution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French and Indian War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Pontiac’s Rebellion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Proclamation of 1763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How to Pay off this Debt?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4026408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British feel that since the war was fought in large part to protect colonists or get more land for the colonists they should help pay the costs through taxes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800600"/>
            <a:ext cx="4038600" cy="193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Does this sound fair?</a:t>
            </a:r>
            <a:endParaRPr lang="en-US" sz="6000" dirty="0"/>
          </a:p>
        </p:txBody>
      </p:sp>
      <p:pic>
        <p:nvPicPr>
          <p:cNvPr id="1026" name="Picture 2" descr="C:\Users\jmetz\AppData\Local\Microsoft\Windows\Temporary Internet Files\Content.IE5\FJMN3H5C\large-Help-Icon-Question-Mark-0-1527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Pay off this Debt?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Colonists disagreed</a:t>
            </a:r>
          </a:p>
          <a:p>
            <a:pPr lvl="1"/>
            <a:r>
              <a:rPr lang="en-US" dirty="0" smtClean="0"/>
              <a:t>English Bill of Rights says that you can not be taxed without permission</a:t>
            </a:r>
          </a:p>
          <a:p>
            <a:pPr lvl="1"/>
            <a:r>
              <a:rPr lang="en-US" dirty="0" smtClean="0"/>
              <a:t>Permission is given through consent of Parliament</a:t>
            </a:r>
          </a:p>
          <a:p>
            <a:pPr lvl="1"/>
            <a:r>
              <a:rPr lang="en-US" dirty="0" smtClean="0"/>
              <a:t>Colonists had no representatives in Parliament</a:t>
            </a:r>
          </a:p>
          <a:p>
            <a:pPr marL="623888" lvl="1" indent="-220663">
              <a:tabLst>
                <a:tab pos="568325" algn="l"/>
                <a:tab pos="803275" algn="l"/>
              </a:tabLst>
            </a:pPr>
            <a:r>
              <a:rPr lang="en-US" dirty="0" smtClean="0"/>
              <a:t>“</a:t>
            </a:r>
            <a:r>
              <a:rPr lang="en-US" b="1" u="sng" dirty="0" smtClean="0"/>
              <a:t>No Taxation Without     Representation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 descr="350px-Patrick_Henry_Rotherm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65766"/>
            <a:ext cx="4267200" cy="5263633"/>
          </a:xfrm>
        </p:spPr>
      </p:pic>
    </p:spTree>
    <p:extLst>
      <p:ext uri="{BB962C8B-B14F-4D97-AF65-F5344CB8AC3E}">
        <p14:creationId xmlns:p14="http://schemas.microsoft.com/office/powerpoint/2010/main" val="28504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r>
              <a:rPr lang="en-US" dirty="0" smtClean="0"/>
              <a:t>Cause of the Conflict</a:t>
            </a:r>
            <a:endParaRPr lang="en-US" dirty="0"/>
          </a:p>
        </p:txBody>
      </p:sp>
      <p:pic>
        <p:nvPicPr>
          <p:cNvPr id="5" name="Content Placeholder 4" descr="map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4800600" cy="5715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914400"/>
            <a:ext cx="3886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As the British colonies grew, they expanded into territory claimed by France.</a:t>
            </a:r>
          </a:p>
          <a:p>
            <a:r>
              <a:rPr lang="en-US" dirty="0" smtClean="0"/>
              <a:t>Each nation wanted to control the continent</a:t>
            </a:r>
          </a:p>
          <a:p>
            <a:pPr lvl="1"/>
            <a:r>
              <a:rPr lang="en-US" dirty="0" smtClean="0"/>
              <a:t>Rivers and Lakes were crucial to control territory.</a:t>
            </a:r>
          </a:p>
          <a:p>
            <a:pPr algn="ctr">
              <a:buNone/>
            </a:pPr>
            <a:endParaRPr lang="en-US" b="1" dirty="0" smtClean="0"/>
          </a:p>
        </p:txBody>
      </p:sp>
      <p:pic>
        <p:nvPicPr>
          <p:cNvPr id="6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400"/>
            <a:ext cx="223837" cy="304799"/>
          </a:xfrm>
          <a:prstGeom prst="rect">
            <a:avLst/>
          </a:prstGeom>
          <a:noFill/>
        </p:spPr>
      </p:pic>
      <p:pic>
        <p:nvPicPr>
          <p:cNvPr id="7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223837" cy="304799"/>
          </a:xfrm>
          <a:prstGeom prst="rect">
            <a:avLst/>
          </a:prstGeom>
          <a:noFill/>
        </p:spPr>
      </p:pic>
      <p:pic>
        <p:nvPicPr>
          <p:cNvPr id="8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257800"/>
            <a:ext cx="223837" cy="304799"/>
          </a:xfrm>
          <a:prstGeom prst="rect">
            <a:avLst/>
          </a:prstGeom>
          <a:noFill/>
        </p:spPr>
      </p:pic>
      <p:pic>
        <p:nvPicPr>
          <p:cNvPr id="9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05200"/>
            <a:ext cx="223837" cy="304799"/>
          </a:xfrm>
          <a:prstGeom prst="rect">
            <a:avLst/>
          </a:prstGeom>
          <a:noFill/>
        </p:spPr>
      </p:pic>
      <p:pic>
        <p:nvPicPr>
          <p:cNvPr id="10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223837" cy="304799"/>
          </a:xfrm>
          <a:prstGeom prst="rect">
            <a:avLst/>
          </a:prstGeom>
          <a:noFill/>
        </p:spPr>
      </p:pic>
      <p:pic>
        <p:nvPicPr>
          <p:cNvPr id="11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223837" cy="304799"/>
          </a:xfrm>
          <a:prstGeom prst="rect">
            <a:avLst/>
          </a:prstGeom>
          <a:noFill/>
        </p:spPr>
      </p:pic>
      <p:pic>
        <p:nvPicPr>
          <p:cNvPr id="12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95800"/>
            <a:ext cx="223837" cy="304799"/>
          </a:xfrm>
          <a:prstGeom prst="rect">
            <a:avLst/>
          </a:prstGeom>
          <a:noFill/>
        </p:spPr>
      </p:pic>
      <p:pic>
        <p:nvPicPr>
          <p:cNvPr id="13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223837" cy="304799"/>
          </a:xfrm>
          <a:prstGeom prst="rect">
            <a:avLst/>
          </a:prstGeom>
          <a:noFill/>
        </p:spPr>
      </p:pic>
      <p:pic>
        <p:nvPicPr>
          <p:cNvPr id="14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223837" cy="304799"/>
          </a:xfrm>
          <a:prstGeom prst="rect">
            <a:avLst/>
          </a:prstGeom>
          <a:noFill/>
        </p:spPr>
      </p:pic>
      <p:pic>
        <p:nvPicPr>
          <p:cNvPr id="15" name="Picture 6" descr="C:\Documents and Settings\staff\Local Settings\Temporary Internet Files\Content.IE5\R0SNJNMC\MM9002363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223837" cy="304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9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r>
              <a:rPr lang="en-US" dirty="0" smtClean="0"/>
              <a:t>Washington and Start of the War</a:t>
            </a:r>
            <a:endParaRPr lang="en-US" dirty="0"/>
          </a:p>
        </p:txBody>
      </p:sp>
      <p:pic>
        <p:nvPicPr>
          <p:cNvPr id="5" name="Content Placeholder 4" descr="Washington at Necess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4419600" cy="556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Virginia government sent young </a:t>
            </a:r>
            <a:r>
              <a:rPr lang="en-US" b="1" u="sng" dirty="0" smtClean="0"/>
              <a:t>George Washington </a:t>
            </a:r>
            <a:r>
              <a:rPr lang="en-US" dirty="0" smtClean="0"/>
              <a:t>to claim land in western Pennsylvania for Britain</a:t>
            </a:r>
          </a:p>
          <a:p>
            <a:pPr lvl="1"/>
            <a:r>
              <a:rPr lang="en-US" dirty="0" smtClean="0"/>
              <a:t>There, he found and attacked a small group of French troops. He is quickly defeated by a larger French retaliation</a:t>
            </a:r>
          </a:p>
          <a:p>
            <a:pPr lvl="1"/>
            <a:r>
              <a:rPr lang="en-US" dirty="0" smtClean="0"/>
              <a:t>Britain declares war on France</a:t>
            </a:r>
          </a:p>
        </p:txBody>
      </p:sp>
    </p:spTree>
    <p:extLst>
      <p:ext uri="{BB962C8B-B14F-4D97-AF65-F5344CB8AC3E}">
        <p14:creationId xmlns:p14="http://schemas.microsoft.com/office/powerpoint/2010/main" val="29481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US" dirty="0" smtClean="0"/>
              <a:t>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Natives are going to prefer French to English</a:t>
            </a:r>
          </a:p>
          <a:p>
            <a:pPr lvl="1"/>
            <a:r>
              <a:rPr lang="en-US" sz="3200" dirty="0" smtClean="0"/>
              <a:t>French work with natives to get furs</a:t>
            </a:r>
          </a:p>
          <a:p>
            <a:pPr lvl="1"/>
            <a:r>
              <a:rPr lang="en-US" sz="3200" dirty="0" smtClean="0"/>
              <a:t>English create farms, taking more and more native land</a:t>
            </a:r>
            <a:endParaRPr lang="en-US" sz="3200" dirty="0"/>
          </a:p>
        </p:txBody>
      </p:sp>
      <p:pic>
        <p:nvPicPr>
          <p:cNvPr id="5" name="Content Placeholder 4" descr="furs to tra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295400"/>
            <a:ext cx="4572000" cy="4953000"/>
          </a:xfrm>
        </p:spPr>
      </p:pic>
    </p:spTree>
    <p:extLst>
      <p:ext uri="{BB962C8B-B14F-4D97-AF65-F5344CB8AC3E}">
        <p14:creationId xmlns:p14="http://schemas.microsoft.com/office/powerpoint/2010/main" val="40466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276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French </a:t>
            </a:r>
            <a:r>
              <a:rPr lang="en-US" b="1" u="sng" dirty="0" smtClean="0"/>
              <a:t>and</a:t>
            </a:r>
            <a:r>
              <a:rPr lang="en-US" dirty="0" smtClean="0"/>
              <a:t> Indians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41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British Army and Colonists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752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VS</a:t>
            </a:r>
          </a:p>
        </p:txBody>
      </p:sp>
      <p:pic>
        <p:nvPicPr>
          <p:cNvPr id="6" name="Picture 5" descr="FrenchIndi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14600"/>
            <a:ext cx="4114800" cy="4114800"/>
          </a:xfrm>
          <a:prstGeom prst="rect">
            <a:avLst/>
          </a:prstGeom>
        </p:spPr>
      </p:pic>
      <p:pic>
        <p:nvPicPr>
          <p:cNvPr id="7" name="Picture 6" descr="british army and coloni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514600"/>
            <a:ext cx="4572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8305800" cy="2133600"/>
          </a:xfrm>
        </p:spPr>
        <p:txBody>
          <a:bodyPr/>
          <a:lstStyle/>
          <a:p>
            <a:r>
              <a:rPr lang="en-US" dirty="0" smtClean="0"/>
              <a:t>British style of warfare included marching in straight lines against an enemy in a large open field</a:t>
            </a:r>
          </a:p>
          <a:p>
            <a:pPr lvl="1"/>
            <a:r>
              <a:rPr lang="en-US" dirty="0" smtClean="0"/>
              <a:t>Warfare where technology, numbers, and experience of soldiers mattered most</a:t>
            </a:r>
            <a:endParaRPr lang="en-US" dirty="0"/>
          </a:p>
        </p:txBody>
      </p:sp>
      <p:pic>
        <p:nvPicPr>
          <p:cNvPr id="5" name="Content Placeholder 4" descr="form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30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wildern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267200"/>
            <a:ext cx="7391400" cy="208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Is this ground good for this type of fighting?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907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mbus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4953000"/>
            <a:ext cx="4419600" cy="1905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Hit and run style ambushes, the way natives fought, is much more efficient in this terrain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624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Austin</vt:lpstr>
      <vt:lpstr>PowerPoint Presentation</vt:lpstr>
      <vt:lpstr>Road to the Revolution</vt:lpstr>
      <vt:lpstr>Cause of the Conflict</vt:lpstr>
      <vt:lpstr>Washington and Start of the War</vt:lpstr>
      <vt:lpstr>French and Indian War</vt:lpstr>
      <vt:lpstr>REMEMBER!</vt:lpstr>
      <vt:lpstr>PowerPoint Presentation</vt:lpstr>
      <vt:lpstr>PowerPoint Presentation</vt:lpstr>
      <vt:lpstr>PowerPoint Presentation</vt:lpstr>
      <vt:lpstr>PowerPoint Presentation</vt:lpstr>
      <vt:lpstr>British Turn the Tide</vt:lpstr>
      <vt:lpstr>Afterwards…</vt:lpstr>
      <vt:lpstr>What other ally of the French is going to lose out?</vt:lpstr>
      <vt:lpstr>Effect on Natives</vt:lpstr>
      <vt:lpstr>Pontiac’s War</vt:lpstr>
      <vt:lpstr>Effects of Pontiac’s Rebellion</vt:lpstr>
      <vt:lpstr>Proclamation of 1763</vt:lpstr>
      <vt:lpstr>Colonial Reaction to Proclamation</vt:lpstr>
      <vt:lpstr>Debt</vt:lpstr>
      <vt:lpstr>How to Pay off this Debt?</vt:lpstr>
      <vt:lpstr>How to Pay off this Debt?</vt:lpstr>
    </vt:vector>
  </TitlesOfParts>
  <Company>Clark-Pleasant Community School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the Revolution</dc:title>
  <dc:creator>CPCSC</dc:creator>
  <cp:lastModifiedBy>CPCSC</cp:lastModifiedBy>
  <cp:revision>8</cp:revision>
  <cp:lastPrinted>2015-08-20T12:53:32Z</cp:lastPrinted>
  <dcterms:created xsi:type="dcterms:W3CDTF">2015-08-11T12:54:47Z</dcterms:created>
  <dcterms:modified xsi:type="dcterms:W3CDTF">2015-08-20T18:58:21Z</dcterms:modified>
</cp:coreProperties>
</file>