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 varScale="1">
        <p:scale>
          <a:sx n="66" d="100"/>
          <a:sy n="66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D8AA-3EE2-4F5C-BB04-19C859996522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8356-E8A6-41DF-82CD-268413ECE5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CC00"/>
                </a:solidFill>
                <a:latin typeface="Modern No. 20" pitchFamily="18" charset="0"/>
              </a:rPr>
              <a:t>Rise of Sectionalism</a:t>
            </a:r>
            <a:endParaRPr lang="en-US" sz="8000" b="1" dirty="0">
              <a:solidFill>
                <a:srgbClr val="FFCC0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CC00"/>
                </a:solidFill>
                <a:latin typeface="Modern No. 20" pitchFamily="18" charset="0"/>
              </a:rPr>
              <a:t>North vs. South vs. West</a:t>
            </a:r>
            <a:endParaRPr lang="en-US" sz="4400" dirty="0">
              <a:solidFill>
                <a:srgbClr val="FFCC00"/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Growth of Slavery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838200"/>
            <a:ext cx="38862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Since cotton is easier to process and becomes so profitable, a larger labor source is needed to pick the crop.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The Cotton Gin is responsible for revitalizing the slave system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1/3 of southerners were slaves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Most southerners did not own slaves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5" name="Content Placeholder 4" descr="cotton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599" y="914400"/>
            <a:ext cx="4638261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The West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39624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Agriculture based, but not the massive plantation society that existed in the south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Soil and weather not suited for it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More individual family farms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Arial Black" pitchFamily="34" charset="0"/>
              </a:rPr>
              <a:t>What do you think these farmers would be most concerned with?</a:t>
            </a:r>
            <a:endParaRPr lang="en-US" sz="36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7" name="Content Placeholder 6" descr="abraham-lincoln-boyhood-log-cab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066800"/>
            <a:ext cx="4419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Transportation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962400"/>
            <a:ext cx="86868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Westerners were most adamant about the government improving the life of these farmers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Making land available for cheap prices</a:t>
            </a:r>
          </a:p>
          <a:p>
            <a:pPr lvl="2"/>
            <a:r>
              <a:rPr lang="en-US" dirty="0" smtClean="0">
                <a:solidFill>
                  <a:srgbClr val="FFCC00"/>
                </a:solidFill>
              </a:rPr>
              <a:t>Removing natives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Improving transportation systems to ease transport of crops to market</a:t>
            </a:r>
          </a:p>
          <a:p>
            <a:pPr lvl="2"/>
            <a:r>
              <a:rPr lang="en-US" dirty="0" smtClean="0">
                <a:solidFill>
                  <a:srgbClr val="FFCC00"/>
                </a:solidFill>
              </a:rPr>
              <a:t>Canals</a:t>
            </a:r>
          </a:p>
          <a:p>
            <a:pPr lvl="3"/>
            <a:r>
              <a:rPr lang="en-US" dirty="0" smtClean="0">
                <a:solidFill>
                  <a:srgbClr val="FFCC00"/>
                </a:solidFill>
              </a:rPr>
              <a:t>The Erie Canal linking NYC with the Great Lakes being the most famous</a:t>
            </a:r>
          </a:p>
          <a:p>
            <a:pPr lvl="2"/>
            <a:r>
              <a:rPr lang="en-US" dirty="0" smtClean="0">
                <a:solidFill>
                  <a:srgbClr val="FFCC00"/>
                </a:solidFill>
              </a:rPr>
              <a:t>National Road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7" name="Content Placeholder 6" descr="pd4475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685800"/>
            <a:ext cx="7924800" cy="3276600"/>
          </a:xfrm>
        </p:spPr>
      </p:pic>
      <p:pic>
        <p:nvPicPr>
          <p:cNvPr id="8" name="Picture 7" descr="cana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1"/>
            <a:ext cx="7924800" cy="3276599"/>
          </a:xfrm>
          <a:prstGeom prst="rect">
            <a:avLst/>
          </a:prstGeom>
        </p:spPr>
      </p:pic>
      <p:pic>
        <p:nvPicPr>
          <p:cNvPr id="10" name="Picture 9" descr="51UmHYO1wxL__SL500_AA300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685800"/>
            <a:ext cx="7924800" cy="3276600"/>
          </a:xfrm>
          <a:prstGeom prst="rect">
            <a:avLst/>
          </a:prstGeom>
        </p:spPr>
      </p:pic>
      <p:pic>
        <p:nvPicPr>
          <p:cNvPr id="13" name="Picture 12" descr="nrmap_ffcc9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685800"/>
            <a:ext cx="7924800" cy="3276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Era of Good Feelings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5181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Following the victory in the War of 1812 and the passage of the </a:t>
            </a:r>
            <a:r>
              <a:rPr lang="en-US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Monroe Doctrine</a:t>
            </a:r>
            <a:r>
              <a:rPr lang="en-US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, Americans have a true sense of pride in themselves and their country. </a:t>
            </a:r>
            <a:endParaRPr lang="en-US" b="1" dirty="0" smtClean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Nationalism</a:t>
            </a:r>
            <a:r>
              <a:rPr lang="en-US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feelings </a:t>
            </a:r>
            <a:r>
              <a:rPr lang="en-US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of pride and loyalty to the nation  </a:t>
            </a:r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Rapid expansion westward</a:t>
            </a:r>
          </a:p>
          <a:p>
            <a:pPr lvl="1"/>
            <a:r>
              <a:rPr lang="en-US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Economy is booming</a:t>
            </a:r>
          </a:p>
          <a:p>
            <a:pPr lvl="2"/>
            <a:r>
              <a:rPr lang="en-US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Markets in Europe open for US products</a:t>
            </a:r>
          </a:p>
          <a:p>
            <a:pPr lvl="1"/>
            <a:r>
              <a:rPr lang="en-US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Party fighting stops</a:t>
            </a:r>
          </a:p>
          <a:p>
            <a:pPr lvl="2"/>
            <a:r>
              <a:rPr lang="en-US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Monroe runs for reelection unopposed </a:t>
            </a:r>
          </a:p>
          <a:p>
            <a:pPr lvl="2"/>
            <a:r>
              <a:rPr lang="en-US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Era of Good Feelings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jam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990600"/>
            <a:ext cx="3606007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+mn-lt"/>
              </a:rPr>
              <a:t>Sectionalism and its Leaders</a:t>
            </a:r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648200" cy="6019800"/>
          </a:xfrm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Monroe would be last of the ‘revolutionary’ generation.</a:t>
            </a:r>
          </a:p>
          <a:p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Policy would now be dictated by a new group of leaders, who had grown up in the new nation</a:t>
            </a:r>
            <a:r>
              <a:rPr lang="en-US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(War Hawks)</a:t>
            </a:r>
          </a:p>
          <a:p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“Great Triumvirate” </a:t>
            </a:r>
          </a:p>
          <a:p>
            <a:pPr lvl="1"/>
            <a:r>
              <a:rPr lang="en-US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John C. Calhoun</a:t>
            </a:r>
          </a:p>
          <a:p>
            <a:pPr lvl="1"/>
            <a:r>
              <a:rPr lang="en-US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Daniel Webster</a:t>
            </a:r>
          </a:p>
          <a:p>
            <a:pPr lvl="1"/>
            <a:r>
              <a:rPr lang="en-US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Henry Clay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Daniel-Webs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822036"/>
            <a:ext cx="2590800" cy="3140364"/>
          </a:xfrm>
        </p:spPr>
      </p:pic>
      <p:pic>
        <p:nvPicPr>
          <p:cNvPr id="6" name="Picture 5" descr="henry_cl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721655"/>
            <a:ext cx="2743200" cy="3180462"/>
          </a:xfrm>
          <a:prstGeom prst="rect">
            <a:avLst/>
          </a:prstGeom>
        </p:spPr>
      </p:pic>
      <p:pic>
        <p:nvPicPr>
          <p:cNvPr id="7" name="Picture 6" descr="john_c_calhoun_portra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733800"/>
            <a:ext cx="2667000" cy="312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  <a:latin typeface="Modern No. 20" pitchFamily="18" charset="0"/>
              </a:rPr>
              <a:t>Sectionalism and its Leaders</a:t>
            </a:r>
            <a:endParaRPr lang="en-US" dirty="0">
              <a:solidFill>
                <a:srgbClr val="FFCC00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3962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Each of these young leaders worked to promote their own individual area of the nation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Webster: the North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Calhoun: the South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Clay: the West</a:t>
            </a:r>
          </a:p>
          <a:p>
            <a:r>
              <a:rPr lang="en-US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Sectionalism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preference for a particular region of the nation over the nation as a whole.</a:t>
            </a:r>
          </a:p>
        </p:txBody>
      </p:sp>
      <p:pic>
        <p:nvPicPr>
          <p:cNvPr id="7" name="Content Placeholder 6" descr="10map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2400" y="914400"/>
            <a:ext cx="50292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The North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5720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More industrial than the other regions of the nation, the north becomes further reliant on manufacturing following the </a:t>
            </a:r>
            <a:r>
              <a:rPr lang="en-US" b="1" u="sng" dirty="0" smtClean="0">
                <a:solidFill>
                  <a:srgbClr val="FFCC00"/>
                </a:solidFill>
              </a:rPr>
              <a:t>Industrial Revolution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Using power sources like:</a:t>
            </a:r>
          </a:p>
          <a:p>
            <a:pPr lvl="2"/>
            <a:r>
              <a:rPr lang="en-US" dirty="0" smtClean="0">
                <a:solidFill>
                  <a:srgbClr val="FFCC00"/>
                </a:solidFill>
              </a:rPr>
              <a:t>Coal</a:t>
            </a:r>
          </a:p>
          <a:p>
            <a:pPr lvl="2"/>
            <a:r>
              <a:rPr lang="en-US" dirty="0" smtClean="0">
                <a:solidFill>
                  <a:srgbClr val="FFCC00"/>
                </a:solidFill>
              </a:rPr>
              <a:t>Steam</a:t>
            </a:r>
          </a:p>
          <a:p>
            <a:pPr lvl="2"/>
            <a:r>
              <a:rPr lang="en-US" dirty="0" smtClean="0">
                <a:solidFill>
                  <a:srgbClr val="FFCC00"/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to power machines to make goods</a:t>
            </a:r>
          </a:p>
          <a:p>
            <a:pPr lvl="3"/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5" name="Content Placeholder 4" descr="watts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990600"/>
            <a:ext cx="4267200" cy="5658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Changing Landscape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38862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New England was perfect for factories since it already had resources to fuel machines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Coal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Timber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Iron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Rivers</a:t>
            </a:r>
          </a:p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Also built series of canals to divert waters to power factories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 descr="Rossett%20water%20whe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0" y="914400"/>
            <a:ext cx="51054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Urbanization and Immigration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419600"/>
            <a:ext cx="8534400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These factories led to a change in the characteristics in the North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Larger parts of the population moved into cities  looking for jobs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Immigrants from Europe settled here to find work in the factories (German and then Irish)</a:t>
            </a:r>
            <a:endParaRPr lang="en-US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topics5and6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3820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84238"/>
          </a:xfrm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The South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267200"/>
            <a:ext cx="9144000" cy="2590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Since the colonial era, the Southern economy was dominated by plantations (which depended on slavery)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The Founding Fathers, despite not liking slavery, allowed for it to continue in the Constitution.  Why?</a:t>
            </a:r>
          </a:p>
          <a:p>
            <a:pPr lvl="1" algn="ctr">
              <a:buNone/>
            </a:pPr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They thought the institution of slavery was dying,</a:t>
            </a:r>
          </a:p>
          <a:p>
            <a:pPr lvl="1" algn="ctr">
              <a:buNone/>
            </a:pPr>
            <a:r>
              <a:rPr lang="en-US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 it was unprofitable to own slaves</a:t>
            </a:r>
            <a:endParaRPr lang="en-US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olonialPlant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686800" cy="373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Eli Whitney and the Cotton Gin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0386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Slavery was on the way into extinction until inventor </a:t>
            </a:r>
            <a:r>
              <a:rPr lang="en-US" b="1" u="sng" dirty="0" smtClean="0">
                <a:solidFill>
                  <a:srgbClr val="FFCC00"/>
                </a:solidFill>
              </a:rPr>
              <a:t>Eli Whitney </a:t>
            </a:r>
            <a:r>
              <a:rPr lang="en-US" dirty="0" smtClean="0">
                <a:solidFill>
                  <a:srgbClr val="FFCC00"/>
                </a:solidFill>
              </a:rPr>
              <a:t>came up with the </a:t>
            </a:r>
            <a:r>
              <a:rPr lang="en-US" b="1" u="sng" dirty="0" smtClean="0">
                <a:solidFill>
                  <a:srgbClr val="FFCC00"/>
                </a:solidFill>
              </a:rPr>
              <a:t>cotton gin</a:t>
            </a:r>
            <a:r>
              <a:rPr lang="en-US" dirty="0" smtClean="0">
                <a:solidFill>
                  <a:srgbClr val="FFCC00"/>
                </a:solidFill>
              </a:rPr>
              <a:t>, which allowed for cotton to be processed very quickly.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Cotton quickly becomes the most important crop and export in the south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‘King Cotton’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¾ of world’s cotton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Production doubled every decade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5" name="Content Placeholder 4" descr="gin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8175" y="1066800"/>
            <a:ext cx="4637813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533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Rise of Sectionalism</vt:lpstr>
      <vt:lpstr>Era of Good Feelings</vt:lpstr>
      <vt:lpstr>Sectionalism and its Leaders</vt:lpstr>
      <vt:lpstr>Sectionalism and its Leaders</vt:lpstr>
      <vt:lpstr>The North</vt:lpstr>
      <vt:lpstr>Changing Landscape</vt:lpstr>
      <vt:lpstr>Urbanization and Immigration</vt:lpstr>
      <vt:lpstr>The South</vt:lpstr>
      <vt:lpstr>Eli Whitney and the Cotton Gin</vt:lpstr>
      <vt:lpstr>Growth of Slavery</vt:lpstr>
      <vt:lpstr>The West</vt:lpstr>
      <vt:lpstr>Transportation</vt:lpstr>
    </vt:vector>
  </TitlesOfParts>
  <Company>Russell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Sectionalism</dc:title>
  <dc:creator>Jason Metz</dc:creator>
  <cp:lastModifiedBy>CPCSC</cp:lastModifiedBy>
  <cp:revision>69</cp:revision>
  <dcterms:created xsi:type="dcterms:W3CDTF">2010-03-04T23:47:20Z</dcterms:created>
  <dcterms:modified xsi:type="dcterms:W3CDTF">2016-02-02T12:52:55Z</dcterms:modified>
</cp:coreProperties>
</file>