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79" r:id="rId4"/>
    <p:sldId id="258" r:id="rId5"/>
    <p:sldId id="259" r:id="rId6"/>
    <p:sldId id="277" r:id="rId7"/>
    <p:sldId id="260" r:id="rId8"/>
    <p:sldId id="271" r:id="rId9"/>
    <p:sldId id="272" r:id="rId10"/>
    <p:sldId id="273" r:id="rId11"/>
    <p:sldId id="274" r:id="rId12"/>
    <p:sldId id="275" r:id="rId13"/>
    <p:sldId id="261" r:id="rId14"/>
    <p:sldId id="262" r:id="rId15"/>
    <p:sldId id="278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598" autoAdjust="0"/>
  </p:normalViewPr>
  <p:slideViewPr>
    <p:cSldViewPr>
      <p:cViewPr>
        <p:scale>
          <a:sx n="60" d="100"/>
          <a:sy n="60" d="100"/>
        </p:scale>
        <p:origin x="-165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Percentage of </a:t>
            </a:r>
            <a:r>
              <a:rPr lang="en-US" dirty="0" smtClean="0"/>
              <a:t>Participation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Paticipation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1824</c:v>
                </c:pt>
                <c:pt idx="1">
                  <c:v>1828</c:v>
                </c:pt>
                <c:pt idx="2">
                  <c:v>1832</c:v>
                </c:pt>
                <c:pt idx="3">
                  <c:v>1836</c:v>
                </c:pt>
                <c:pt idx="4">
                  <c:v>1840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0.25</c:v>
                </c:pt>
                <c:pt idx="1">
                  <c:v>0.59000000000000064</c:v>
                </c:pt>
                <c:pt idx="2">
                  <c:v>0.56000000000000005</c:v>
                </c:pt>
                <c:pt idx="3">
                  <c:v>0.59000000000000064</c:v>
                </c:pt>
                <c:pt idx="4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1824</c:v>
                </c:pt>
                <c:pt idx="1">
                  <c:v>1828</c:v>
                </c:pt>
                <c:pt idx="2">
                  <c:v>1832</c:v>
                </c:pt>
                <c:pt idx="3">
                  <c:v>1836</c:v>
                </c:pt>
                <c:pt idx="4">
                  <c:v>1840</c:v>
                </c:pt>
              </c:numCache>
            </c:numRef>
          </c:cat>
          <c:val>
            <c:numRef>
              <c:f>Sheet1!$C$2:$C$6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1824</c:v>
                </c:pt>
                <c:pt idx="1">
                  <c:v>1828</c:v>
                </c:pt>
                <c:pt idx="2">
                  <c:v>1832</c:v>
                </c:pt>
                <c:pt idx="3">
                  <c:v>1836</c:v>
                </c:pt>
                <c:pt idx="4">
                  <c:v>1840</c:v>
                </c:pt>
              </c:numCache>
            </c:numRef>
          </c:cat>
          <c:val>
            <c:numRef>
              <c:f>Sheet1!$D$2:$D$6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71360"/>
        <c:axId val="33459008"/>
      </c:barChart>
      <c:catAx>
        <c:axId val="3387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59008"/>
        <c:crosses val="autoZero"/>
        <c:auto val="1"/>
        <c:lblAlgn val="ctr"/>
        <c:lblOffset val="100"/>
        <c:noMultiLvlLbl val="0"/>
      </c:catAx>
      <c:valAx>
        <c:axId val="334590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871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2B33-4A6A-47F0-9670-77A9CE2FE49A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D7116-C2FB-4BC9-8D1E-695B3FC44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6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E668-D344-46F4-BCB8-6AA599D4D3A2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3289-2B60-4E1D-93B6-906FBDC04C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E668-D344-46F4-BCB8-6AA599D4D3A2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3289-2B60-4E1D-93B6-906FBDC04C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E668-D344-46F4-BCB8-6AA599D4D3A2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3289-2B60-4E1D-93B6-906FBDC04C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E668-D344-46F4-BCB8-6AA599D4D3A2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3289-2B60-4E1D-93B6-906FBDC04C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E668-D344-46F4-BCB8-6AA599D4D3A2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3289-2B60-4E1D-93B6-906FBDC04C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E668-D344-46F4-BCB8-6AA599D4D3A2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3289-2B60-4E1D-93B6-906FBDC04C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E668-D344-46F4-BCB8-6AA599D4D3A2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3289-2B60-4E1D-93B6-906FBDC04C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E668-D344-46F4-BCB8-6AA599D4D3A2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3289-2B60-4E1D-93B6-906FBDC04C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E668-D344-46F4-BCB8-6AA599D4D3A2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3289-2B60-4E1D-93B6-906FBDC04C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E668-D344-46F4-BCB8-6AA599D4D3A2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3289-2B60-4E1D-93B6-906FBDC04C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E668-D344-46F4-BCB8-6AA599D4D3A2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3289-2B60-4E1D-93B6-906FBDC04C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1E668-D344-46F4-BCB8-6AA599D4D3A2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3289-2B60-4E1D-93B6-906FBDC04C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2000250"/>
          </a:xfrm>
        </p:spPr>
        <p:txBody>
          <a:bodyPr>
            <a:noAutofit/>
          </a:bodyPr>
          <a:lstStyle/>
          <a:p>
            <a:r>
              <a:rPr lang="en-US" sz="9600" dirty="0" smtClean="0"/>
              <a:t>Age of Jackson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5821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14400"/>
            <a:ext cx="51816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dirty="0" smtClean="0"/>
              <a:t>What </a:t>
            </a:r>
            <a:r>
              <a:rPr lang="en-US" sz="5400" b="1" dirty="0" smtClean="0"/>
              <a:t>do you think Jackson, a southerner, will do?  </a:t>
            </a:r>
            <a:endParaRPr lang="en-US" sz="5400" b="1" dirty="0"/>
          </a:p>
        </p:txBody>
      </p:sp>
      <p:pic>
        <p:nvPicPr>
          <p:cNvPr id="4" name="Picture 3" descr="aa_jackson_subj_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35052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Jackson vs. Calhoun and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3434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Despite his southern ties, Jackson was a strict Unionist</a:t>
            </a:r>
          </a:p>
          <a:p>
            <a:pPr lvl="1"/>
            <a:r>
              <a:rPr lang="en-US" dirty="0" smtClean="0"/>
              <a:t>Jackson: The Constitution says that laws of the Federal government were superior to actions of the states</a:t>
            </a:r>
          </a:p>
          <a:p>
            <a:pPr lvl="1"/>
            <a:r>
              <a:rPr lang="en-US" dirty="0" smtClean="0"/>
              <a:t>Said that secession was treason</a:t>
            </a:r>
          </a:p>
          <a:p>
            <a:pPr lvl="1"/>
            <a:r>
              <a:rPr lang="en-US" dirty="0" smtClean="0"/>
              <a:t>He threatened to march an army down to South Carolina and personally hang Calhoun from the first tree he saw.</a:t>
            </a:r>
          </a:p>
          <a:p>
            <a:pPr lvl="1"/>
            <a:r>
              <a:rPr lang="en-US" dirty="0" smtClean="0"/>
              <a:t>Calhoun resigned as V.P.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419600" cy="559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r>
              <a:rPr lang="en-US" dirty="0" smtClean="0"/>
              <a:t>Jackson vs. Calhoun and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Henry Clay, the Great Compromiser, came up with a solution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Jackson can pass a bill that would allow the Federal Army to use force against S.C.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Lowered the tariff</a:t>
            </a:r>
          </a:p>
          <a:p>
            <a:r>
              <a:rPr lang="en-US" dirty="0" smtClean="0"/>
              <a:t>At </a:t>
            </a:r>
            <a:r>
              <a:rPr lang="en-US" dirty="0" smtClean="0"/>
              <a:t>this time, South Carolina can not get support from other southern states to threaten to secede so they back down</a:t>
            </a:r>
          </a:p>
          <a:p>
            <a:pPr lvl="1"/>
            <a:r>
              <a:rPr lang="en-US" dirty="0" smtClean="0"/>
              <a:t>Crisis is averted, but illustrated that some southern states would be willing to leave the Union.</a:t>
            </a:r>
          </a:p>
        </p:txBody>
      </p:sp>
      <p:pic>
        <p:nvPicPr>
          <p:cNvPr id="5" name="Content Placeholder 4" descr="1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219200"/>
            <a:ext cx="4116766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dirty="0" smtClean="0"/>
              <a:t>Jackson vs. National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3657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After the War of 1812, </a:t>
            </a:r>
            <a:r>
              <a:rPr lang="en-US" dirty="0" smtClean="0"/>
              <a:t>another national bank was created to provide more stability and deal with debt </a:t>
            </a:r>
            <a:endParaRPr lang="en-US" dirty="0" smtClean="0"/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Bank of the U.S.</a:t>
            </a:r>
            <a:endParaRPr lang="en-US" dirty="0" smtClean="0"/>
          </a:p>
          <a:p>
            <a:r>
              <a:rPr lang="en-US" dirty="0" smtClean="0"/>
              <a:t>Intense feelings for and against the bank formed.</a:t>
            </a:r>
          </a:p>
        </p:txBody>
      </p:sp>
      <p:pic>
        <p:nvPicPr>
          <p:cNvPr id="5" name="Content Placeholder 4" descr="constitution7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17336"/>
          <a:stretch/>
        </p:blipFill>
        <p:spPr>
          <a:xfrm>
            <a:off x="3810000" y="1219200"/>
            <a:ext cx="5105400" cy="4598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Differing Attitudes Towards the Bank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498475"/>
          </a:xfrm>
        </p:spPr>
        <p:txBody>
          <a:bodyPr/>
          <a:lstStyle/>
          <a:p>
            <a:pPr algn="ctr"/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191000" cy="3951288"/>
          </a:xfrm>
        </p:spPr>
        <p:txBody>
          <a:bodyPr>
            <a:normAutofit lnSpcReduction="1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Makes loans to merchants and manufacturers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Backed up smaller banks, making people trust them.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Stable currency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Safe place for the federal government to place their funds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498475"/>
          </a:xfrm>
        </p:spPr>
        <p:txBody>
          <a:bodyPr/>
          <a:lstStyle/>
          <a:p>
            <a:pPr algn="ctr"/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24000"/>
            <a:ext cx="4117975" cy="39512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Restricted loans smaller banks could make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Farmers wanted more loans available to them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Spent national funds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Bank leaders were not elected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Had too much control of the </a:t>
            </a:r>
            <a:r>
              <a:rPr lang="en-US" dirty="0" smtClean="0"/>
              <a:t>economy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257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Which side do you think President Jackson will be on? Why?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dirty="0" smtClean="0"/>
              <a:t>Jackson vs. National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4900"/>
            <a:ext cx="32004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“You </a:t>
            </a:r>
            <a:r>
              <a:rPr lang="en-US" dirty="0"/>
              <a:t>are a den of vipers and thieves. I intend to rout you out, and by the eternal God, I will rout you </a:t>
            </a:r>
            <a:r>
              <a:rPr lang="en-US" dirty="0" smtClean="0"/>
              <a:t>out.”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96007"/>
            <a:ext cx="560726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8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6638"/>
          </a:xfrm>
        </p:spPr>
        <p:txBody>
          <a:bodyPr/>
          <a:lstStyle/>
          <a:p>
            <a:r>
              <a:rPr lang="en-US" dirty="0" smtClean="0"/>
              <a:t>Jackson vs. National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Jackson was violently opposed to the National Bank</a:t>
            </a:r>
          </a:p>
          <a:p>
            <a:pPr lvl="1"/>
            <a:r>
              <a:rPr lang="en-US" dirty="0" smtClean="0"/>
              <a:t>Saw it as hurting the ordinary individual	</a:t>
            </a:r>
          </a:p>
          <a:p>
            <a:pPr lvl="2"/>
            <a:r>
              <a:rPr lang="en-US" dirty="0" smtClean="0"/>
              <a:t>Especially his main support group- Western farmers</a:t>
            </a:r>
          </a:p>
          <a:p>
            <a:pPr lvl="1"/>
            <a:r>
              <a:rPr lang="en-US" dirty="0" smtClean="0"/>
              <a:t>Vetoed bill to renew the bank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Won him reelection in 1832 over Henry Clay</a:t>
            </a:r>
            <a:endParaRPr lang="en-US" dirty="0" smtClean="0"/>
          </a:p>
          <a:p>
            <a:pPr lvl="1"/>
            <a:r>
              <a:rPr lang="en-US" dirty="0" smtClean="0"/>
              <a:t>Removed all federal funds from the bank and gave them to smaller state banks</a:t>
            </a:r>
          </a:p>
          <a:p>
            <a:pPr lvl="2"/>
            <a:r>
              <a:rPr lang="en-US" dirty="0" smtClean="0"/>
              <a:t>Eventually lead to a depression, since all of these banks made loans without restraint. </a:t>
            </a:r>
            <a:endParaRPr lang="en-US" dirty="0"/>
          </a:p>
        </p:txBody>
      </p:sp>
      <p:pic>
        <p:nvPicPr>
          <p:cNvPr id="5" name="Content Placeholder 4" descr="aa_jackson_subj_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143000"/>
            <a:ext cx="4114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r>
              <a:rPr lang="en-US" dirty="0" smtClean="0"/>
              <a:t>Jackson vs. Cherokee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By the time Jackson came to office, there were approximately 100,000 Native Americans living east of the Mississippi River.</a:t>
            </a:r>
          </a:p>
          <a:p>
            <a:pPr lvl="1"/>
            <a:r>
              <a:rPr lang="en-US" dirty="0" smtClean="0"/>
              <a:t>5 Civilized Tribes in South</a:t>
            </a:r>
          </a:p>
          <a:p>
            <a:pPr lvl="2"/>
            <a:r>
              <a:rPr lang="en-US" dirty="0" smtClean="0"/>
              <a:t>Cherokee</a:t>
            </a:r>
          </a:p>
          <a:p>
            <a:pPr lvl="3"/>
            <a:r>
              <a:rPr lang="en-US" dirty="0" smtClean="0"/>
              <a:t>Adopted many American customs: farmed, adopted American dress, ruled by a written Constitution,  owned slaves, only tribe to convert their oral spoken language into a written form</a:t>
            </a:r>
            <a:endParaRPr lang="en-US" dirty="0"/>
          </a:p>
        </p:txBody>
      </p:sp>
      <p:pic>
        <p:nvPicPr>
          <p:cNvPr id="13" name="Content Placeholder 12" descr="v013p421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990600"/>
            <a:ext cx="4191000" cy="5625974"/>
          </a:xfrm>
        </p:spPr>
      </p:pic>
      <p:pic>
        <p:nvPicPr>
          <p:cNvPr id="14" name="Picture 13" descr="sequoy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990600"/>
            <a:ext cx="4415672" cy="5638800"/>
          </a:xfrm>
          <a:prstGeom prst="rect">
            <a:avLst/>
          </a:prstGeom>
        </p:spPr>
      </p:pic>
      <p:pic>
        <p:nvPicPr>
          <p:cNvPr id="6" name="Picture 5" descr="general%20sher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90600"/>
            <a:ext cx="4267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smtClean="0"/>
              <a:t>Jackson vs. Cherokee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066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Cherokee owned, by federal treaty, large parts of fertile land in Alabama, Tennessee,    North Carolina, and Georgia.</a:t>
            </a:r>
          </a:p>
          <a:p>
            <a:pPr algn="ctr">
              <a:buNone/>
            </a:pPr>
            <a:r>
              <a:rPr lang="en-US" sz="3200" b="1" dirty="0" smtClean="0"/>
              <a:t>What was this land great for?  What was ‘king’ in the south?</a:t>
            </a:r>
            <a:endParaRPr lang="en-US" sz="3200" b="1" dirty="0"/>
          </a:p>
        </p:txBody>
      </p:sp>
      <p:pic>
        <p:nvPicPr>
          <p:cNvPr id="5" name="Content Placeholder 4" descr="cherokee-befremoval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4419600" cy="5181600"/>
          </a:xfrm>
        </p:spPr>
      </p:pic>
      <p:sp>
        <p:nvSpPr>
          <p:cNvPr id="6" name="TextBox 5"/>
          <p:cNvSpPr txBox="1"/>
          <p:nvPr/>
        </p:nvSpPr>
        <p:spPr>
          <a:xfrm>
            <a:off x="4800600" y="55626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land was ideal for growing </a:t>
            </a:r>
            <a:r>
              <a:rPr lang="en-US" sz="2800" b="1" u="sng" dirty="0" smtClean="0"/>
              <a:t>cotton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dirty="0" smtClean="0"/>
              <a:t>Jackson vs. Cherokee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648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Georgia passed a law that stated that the Cherokee must sell their land and move</a:t>
            </a:r>
          </a:p>
          <a:p>
            <a:pPr algn="ctr">
              <a:buNone/>
            </a:pPr>
            <a:r>
              <a:rPr lang="en-US" b="1" dirty="0" smtClean="0"/>
              <a:t>Since the rights of the Cherokees were being violated, what would the ‘civilized’ response be?</a:t>
            </a:r>
          </a:p>
          <a:p>
            <a:pPr>
              <a:buFontTx/>
              <a:buChar char="-"/>
            </a:pPr>
            <a:r>
              <a:rPr lang="en-US" dirty="0" smtClean="0"/>
              <a:t>The Cherokee Nation sued the state of GA and took them to the Supreme Court</a:t>
            </a:r>
          </a:p>
          <a:p>
            <a:pPr lvl="1">
              <a:buFontTx/>
              <a:buChar char="-"/>
            </a:pPr>
            <a:r>
              <a:rPr lang="en-US" b="1" u="sng" dirty="0" smtClean="0"/>
              <a:t>Worchester v. Georgia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pic>
        <p:nvPicPr>
          <p:cNvPr id="1026" name="Picture 2" descr="C:\Documents and Settings\staff\Local Settings\Temporary Internet Files\Content.IE5\R0SNJNMC\MMAG00462_0000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143000"/>
            <a:ext cx="4677052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Voter Suffrage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85800"/>
            <a:ext cx="38100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addition to other social movements and changes that were created in the 1820s was increased voter </a:t>
            </a:r>
            <a:r>
              <a:rPr lang="en-US" b="1" u="sng" dirty="0" smtClean="0"/>
              <a:t>suffrage</a:t>
            </a:r>
            <a:r>
              <a:rPr lang="en-US" dirty="0" smtClean="0"/>
              <a:t> and how officials were elected.</a:t>
            </a:r>
          </a:p>
          <a:p>
            <a:pPr lvl="1"/>
            <a:r>
              <a:rPr lang="en-US" b="1" u="sng" dirty="0" smtClean="0"/>
              <a:t>Suffrage</a:t>
            </a:r>
            <a:r>
              <a:rPr lang="en-US" dirty="0" smtClean="0"/>
              <a:t>: the right to </a:t>
            </a:r>
            <a:r>
              <a:rPr lang="en-US" dirty="0" smtClean="0"/>
              <a:t>vote</a:t>
            </a:r>
          </a:p>
          <a:p>
            <a:pPr lvl="1"/>
            <a:r>
              <a:rPr lang="en-US" dirty="0"/>
              <a:t>By the 1820s, most states had </a:t>
            </a:r>
            <a:r>
              <a:rPr lang="en-US" dirty="0" smtClean="0"/>
              <a:t>repealed requirements for voters </a:t>
            </a:r>
            <a:r>
              <a:rPr lang="en-US" dirty="0"/>
              <a:t>had to own </a:t>
            </a:r>
            <a:r>
              <a:rPr lang="en-US" dirty="0" smtClean="0"/>
              <a:t>a set amount of land </a:t>
            </a:r>
            <a:r>
              <a:rPr lang="en-US" dirty="0"/>
              <a:t>was now </a:t>
            </a:r>
            <a:r>
              <a:rPr lang="en-US" dirty="0" smtClean="0"/>
              <a:t>repealed</a:t>
            </a:r>
          </a:p>
          <a:p>
            <a:pPr lvl="2"/>
            <a:r>
              <a:rPr lang="en-US" dirty="0" smtClean="0"/>
              <a:t>Many allowed all white males to vote</a:t>
            </a:r>
          </a:p>
          <a:p>
            <a:pPr lvl="2"/>
            <a:r>
              <a:rPr lang="en-US" dirty="0" smtClean="0"/>
              <a:t>Women and minorities still heavily restricted</a:t>
            </a:r>
            <a:endParaRPr lang="en-US" dirty="0"/>
          </a:p>
          <a:p>
            <a:pPr lvl="1"/>
            <a:r>
              <a:rPr lang="en-US" dirty="0"/>
              <a:t>Rise of nominating </a:t>
            </a:r>
            <a:r>
              <a:rPr lang="en-US" dirty="0" smtClean="0"/>
              <a:t>conventions</a:t>
            </a:r>
          </a:p>
          <a:p>
            <a:pPr lvl="2"/>
            <a:r>
              <a:rPr lang="en-US" dirty="0" smtClean="0"/>
              <a:t>Party </a:t>
            </a:r>
            <a:r>
              <a:rPr lang="en-US" dirty="0"/>
              <a:t>members, not just leaders, chose candidates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3589103"/>
              </p:ext>
            </p:extLst>
          </p:nvPr>
        </p:nvGraphicFramePr>
        <p:xfrm>
          <a:off x="4330262" y="737092"/>
          <a:ext cx="4800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62400" y="5257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What sort of individuals do you think are now going to be able to vote that hadn’t had the opportunity before?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Jackson vs. Cherokee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5720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Supreme Court agreed with the Cherokee!</a:t>
            </a:r>
          </a:p>
          <a:p>
            <a:pPr lvl="1" algn="ctr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b="1" dirty="0" smtClean="0"/>
              <a:t>What does Jackson have to do now?  What is his job as the chief </a:t>
            </a:r>
            <a:r>
              <a:rPr lang="en-US" b="1" i="1" u="sng" dirty="0" smtClean="0"/>
              <a:t>executive</a:t>
            </a:r>
            <a:r>
              <a:rPr lang="en-US" b="1" dirty="0" smtClean="0"/>
              <a:t>?</a:t>
            </a:r>
          </a:p>
          <a:p>
            <a:pPr lvl="1" algn="ctr">
              <a:buNone/>
            </a:pPr>
            <a:endParaRPr lang="en-US" b="1" dirty="0" smtClean="0"/>
          </a:p>
          <a:p>
            <a:r>
              <a:rPr lang="en-US" dirty="0" smtClean="0"/>
              <a:t>Jackson angry with the result.</a:t>
            </a:r>
          </a:p>
          <a:p>
            <a:pPr lvl="1"/>
            <a:r>
              <a:rPr lang="en-US" dirty="0" smtClean="0"/>
              <a:t>Wanted to support the farmers in the west and southern sections</a:t>
            </a:r>
          </a:p>
          <a:p>
            <a:pPr lvl="1"/>
            <a:r>
              <a:rPr lang="en-US" dirty="0" smtClean="0"/>
              <a:t>“Judge Marshall has made his decision, now let him enforce it.”</a:t>
            </a:r>
          </a:p>
          <a:p>
            <a:pPr lvl="1" algn="ctr">
              <a:buNone/>
            </a:pP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supreme_court_side_view_medium_web_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066800"/>
            <a:ext cx="4191000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Jackson vs. Cherokee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343400" cy="5638800"/>
          </a:xfrm>
        </p:spPr>
        <p:txBody>
          <a:bodyPr/>
          <a:lstStyle/>
          <a:p>
            <a:r>
              <a:rPr lang="en-US" dirty="0" smtClean="0"/>
              <a:t>Instead of enforcing the ruling of the Supreme Court, Jackson passed the </a:t>
            </a:r>
            <a:r>
              <a:rPr lang="en-US" b="1" u="sng" dirty="0" smtClean="0"/>
              <a:t>Indian Removal Act</a:t>
            </a:r>
          </a:p>
          <a:p>
            <a:pPr lvl="1"/>
            <a:r>
              <a:rPr lang="en-US" dirty="0" smtClean="0"/>
              <a:t>Allowed Jackson to trade the natives lands west of the Mississippi River in the “Indian Territory” for their ancestral lands in the East</a:t>
            </a:r>
          </a:p>
          <a:p>
            <a:pPr lvl="1"/>
            <a:r>
              <a:rPr lang="en-US" dirty="0" smtClean="0"/>
              <a:t>70,000 Natives were forcibly moved from their homes and forced on foot westward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w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990600"/>
            <a:ext cx="4572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rail-of-tea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343400"/>
            <a:ext cx="8229600" cy="25146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Trail of Tears</a:t>
            </a:r>
          </a:p>
          <a:p>
            <a:r>
              <a:rPr lang="en-US" dirty="0" smtClean="0"/>
              <a:t>18,000 Cherokees were forced to make the 800 mile journey mostly by foot through terrible conditions</a:t>
            </a:r>
          </a:p>
          <a:p>
            <a:pPr lvl="1"/>
            <a:r>
              <a:rPr lang="en-US" dirty="0" smtClean="0"/>
              <a:t>Not adequately supplied by Jackson’s government</a:t>
            </a:r>
          </a:p>
          <a:p>
            <a:r>
              <a:rPr lang="en-US" dirty="0" smtClean="0"/>
              <a:t>25% die en route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Jackson Retires</a:t>
            </a:r>
            <a:endParaRPr lang="en-US" dirty="0"/>
          </a:p>
        </p:txBody>
      </p:sp>
      <p:pic>
        <p:nvPicPr>
          <p:cNvPr id="5" name="Content Placeholder 4" descr="andrew-jackson-election-IN03-vl-vertical%20copy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4419600" cy="5638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serving his two terms, Jackson retires</a:t>
            </a:r>
          </a:p>
          <a:p>
            <a:pPr lvl="1"/>
            <a:r>
              <a:rPr lang="en-US" dirty="0" smtClean="0"/>
              <a:t>Increased ordinary citizen’s role in the federal government</a:t>
            </a:r>
          </a:p>
          <a:p>
            <a:pPr lvl="1"/>
            <a:r>
              <a:rPr lang="en-US" dirty="0" smtClean="0"/>
              <a:t>Created the modern Democratic Party</a:t>
            </a:r>
          </a:p>
          <a:p>
            <a:pPr lvl="1"/>
            <a:r>
              <a:rPr lang="en-US" dirty="0" smtClean="0"/>
              <a:t>Continued western expansion</a:t>
            </a:r>
          </a:p>
          <a:p>
            <a:pPr lvl="1"/>
            <a:r>
              <a:rPr lang="en-US" dirty="0" smtClean="0"/>
              <a:t>Upheld and defended federal authority</a:t>
            </a:r>
          </a:p>
          <a:p>
            <a:pPr lvl="1"/>
            <a:r>
              <a:rPr lang="en-US" dirty="0" smtClean="0"/>
              <a:t>Increased the power of the President, illustrated that they could be the main policy maker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dirty="0" smtClean="0"/>
              <a:t>Voter Suffrage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066800"/>
            <a:ext cx="3810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With increased suffrage, nature of elections changed</a:t>
            </a:r>
          </a:p>
          <a:p>
            <a:pPr lvl="1"/>
            <a:r>
              <a:rPr lang="en-US" dirty="0" smtClean="0"/>
              <a:t>Voting no longer reserved for elite</a:t>
            </a:r>
          </a:p>
          <a:p>
            <a:pPr lvl="2"/>
            <a:r>
              <a:rPr lang="en-US" dirty="0" smtClean="0"/>
              <a:t>Rise in western farmers and factory workers</a:t>
            </a:r>
          </a:p>
          <a:p>
            <a:pPr lvl="1"/>
            <a:r>
              <a:rPr lang="en-US" dirty="0" smtClean="0"/>
              <a:t>Campaigns and elections became social events</a:t>
            </a:r>
          </a:p>
          <a:p>
            <a:pPr lvl="2"/>
            <a:r>
              <a:rPr lang="en-US" dirty="0" smtClean="0"/>
              <a:t>Candidates were actually forced to campaign and appeal for votes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95664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8038"/>
          </a:xfrm>
        </p:spPr>
        <p:txBody>
          <a:bodyPr/>
          <a:lstStyle/>
          <a:p>
            <a:r>
              <a:rPr lang="en-US" dirty="0" smtClean="0"/>
              <a:t>Rise of Jackson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34290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increase of suffrage corresponded with the rise of War of 1812 hero </a:t>
            </a:r>
            <a:r>
              <a:rPr lang="en-US" b="1" u="sng" dirty="0" smtClean="0"/>
              <a:t>Andrew Jackson</a:t>
            </a:r>
          </a:p>
          <a:p>
            <a:pPr lvl="1"/>
            <a:r>
              <a:rPr lang="en-US" sz="2600" dirty="0" smtClean="0"/>
              <a:t>Narrowly lost the election of 1824</a:t>
            </a:r>
          </a:p>
          <a:p>
            <a:pPr lvl="2"/>
            <a:r>
              <a:rPr lang="en-US" sz="2300" dirty="0" smtClean="0"/>
              <a:t>Corrupt Bargain</a:t>
            </a:r>
            <a:r>
              <a:rPr lang="en-US" sz="2300" dirty="0" smtClean="0"/>
              <a:t>?</a:t>
            </a:r>
          </a:p>
          <a:p>
            <a:pPr lvl="3"/>
            <a:r>
              <a:rPr lang="en-US" sz="2100" dirty="0" smtClean="0"/>
              <a:t>No actual evidence</a:t>
            </a:r>
            <a:endParaRPr lang="en-US" sz="2100" dirty="0" smtClean="0"/>
          </a:p>
          <a:p>
            <a:pPr lvl="1"/>
            <a:r>
              <a:rPr lang="en-US" sz="2600" dirty="0" smtClean="0"/>
              <a:t>Landslide victory in 1828</a:t>
            </a:r>
          </a:p>
          <a:p>
            <a:pPr lvl="2"/>
            <a:r>
              <a:rPr lang="en-US" sz="2300" dirty="0" smtClean="0"/>
              <a:t>After the DIRTIEST election in U.S. History</a:t>
            </a:r>
          </a:p>
          <a:p>
            <a:pPr lvl="3"/>
            <a:r>
              <a:rPr lang="en-US" sz="2100" dirty="0" smtClean="0"/>
              <a:t>Rachel Jackson died from the slanders</a:t>
            </a:r>
          </a:p>
          <a:p>
            <a:pPr lvl="1"/>
            <a:r>
              <a:rPr lang="en-US" sz="2600" dirty="0" smtClean="0"/>
              <a:t>Saw his election by such a huge margin as a mandate from the people to stand up for the common man.</a:t>
            </a:r>
          </a:p>
          <a:p>
            <a:pPr lvl="2"/>
            <a:r>
              <a:rPr lang="en-US" sz="2300" dirty="0" smtClean="0"/>
              <a:t>Large support came from the western and southern states</a:t>
            </a:r>
          </a:p>
        </p:txBody>
      </p:sp>
      <p:pic>
        <p:nvPicPr>
          <p:cNvPr id="5" name="Content Placeholder 4" descr="aa_harrison_wharrison3_1_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990600"/>
            <a:ext cx="3949757" cy="5135563"/>
          </a:xfrm>
        </p:spPr>
      </p:pic>
      <p:pic>
        <p:nvPicPr>
          <p:cNvPr id="6" name="Picture 5" descr="00000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990600"/>
            <a:ext cx="5410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Jackson’s Inauguration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495800"/>
            <a:ext cx="91440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Presidential inaugurations had usually been formal affairs, but Jackson as the champion of the </a:t>
            </a:r>
            <a:r>
              <a:rPr lang="en-US" dirty="0" smtClean="0"/>
              <a:t>common man </a:t>
            </a:r>
            <a:r>
              <a:rPr lang="en-US" dirty="0" smtClean="0"/>
              <a:t>opened it up to everybody.</a:t>
            </a:r>
          </a:p>
          <a:p>
            <a:r>
              <a:rPr lang="en-US" dirty="0" smtClean="0"/>
              <a:t>Huge party at the White House</a:t>
            </a:r>
          </a:p>
          <a:p>
            <a:pPr marL="0" indent="0" algn="ctr">
              <a:buNone/>
            </a:pPr>
            <a:r>
              <a:rPr lang="en-US" b="1" dirty="0" smtClean="0"/>
              <a:t>“It was the People’s day, and the People’s President, and the People would rule” </a:t>
            </a:r>
            <a:endParaRPr lang="en-US" b="1" dirty="0"/>
          </a:p>
        </p:txBody>
      </p:sp>
      <p:pic>
        <p:nvPicPr>
          <p:cNvPr id="5" name="Content Placeholder 4" descr="1829-Jackson-inau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88392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Spoils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2672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president, Jackson rewarded his supporters</a:t>
            </a:r>
          </a:p>
          <a:p>
            <a:pPr lvl="1"/>
            <a:r>
              <a:rPr lang="en-US" dirty="0" smtClean="0"/>
              <a:t>“To the victor belong the spoils”</a:t>
            </a:r>
          </a:p>
          <a:p>
            <a:pPr lvl="1"/>
            <a:r>
              <a:rPr lang="en-US" dirty="0" smtClean="0"/>
              <a:t>First action as chief executive included replacing many federal government workers with Jackson supporters</a:t>
            </a:r>
          </a:p>
          <a:p>
            <a:pPr lvl="2"/>
            <a:r>
              <a:rPr lang="en-US" dirty="0" smtClean="0"/>
              <a:t>Pro: More democratic</a:t>
            </a:r>
          </a:p>
          <a:p>
            <a:pPr lvl="2"/>
            <a:r>
              <a:rPr lang="en-US" dirty="0" smtClean="0"/>
              <a:t>Con: Removing qualified and experienced civil servants</a:t>
            </a:r>
          </a:p>
          <a:p>
            <a:pPr marL="0" lvl="2" indent="0" algn="ctr">
              <a:buNone/>
            </a:pPr>
            <a:r>
              <a:rPr lang="en-US" sz="3000" b="1" dirty="0" smtClean="0"/>
              <a:t>What do you think is more important? </a:t>
            </a:r>
            <a:endParaRPr lang="en-US" sz="3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495800" cy="612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2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8038"/>
          </a:xfrm>
        </p:spPr>
        <p:txBody>
          <a:bodyPr/>
          <a:lstStyle/>
          <a:p>
            <a:r>
              <a:rPr lang="en-US" dirty="0" smtClean="0"/>
              <a:t>Jackson as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6482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Created the modern day Democratic Party.</a:t>
            </a:r>
          </a:p>
          <a:p>
            <a:pPr lvl="1"/>
            <a:r>
              <a:rPr lang="en-US" dirty="0" smtClean="0"/>
              <a:t>Those that opposed Jackson were divided into multiple smaller parties.</a:t>
            </a:r>
          </a:p>
          <a:p>
            <a:r>
              <a:rPr lang="en-US" dirty="0" smtClean="0"/>
              <a:t>Jackson was a fighter and would spend his presidency fighting various:</a:t>
            </a:r>
          </a:p>
          <a:p>
            <a:pPr lvl="1"/>
            <a:r>
              <a:rPr lang="en-US" dirty="0" smtClean="0"/>
              <a:t>Individuals: ___________</a:t>
            </a:r>
          </a:p>
          <a:p>
            <a:pPr lvl="1"/>
            <a:r>
              <a:rPr lang="en-US" dirty="0" smtClean="0"/>
              <a:t>Groups:______________</a:t>
            </a:r>
          </a:p>
          <a:p>
            <a:pPr lvl="1"/>
            <a:r>
              <a:rPr lang="en-US" dirty="0" smtClean="0"/>
              <a:t>States:_______________</a:t>
            </a:r>
          </a:p>
          <a:p>
            <a:pPr lvl="1"/>
            <a:r>
              <a:rPr lang="en-US" dirty="0" smtClean="0"/>
              <a:t>Institutions:___________</a:t>
            </a:r>
          </a:p>
          <a:p>
            <a:r>
              <a:rPr lang="en-US" dirty="0" smtClean="0"/>
              <a:t>Earned </a:t>
            </a:r>
            <a:r>
              <a:rPr lang="en-US" dirty="0" smtClean="0"/>
              <a:t>him the nickname “King Andrew the First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Saw himself as the TRUE representative of the American people</a:t>
            </a:r>
            <a:endParaRPr lang="en-US" dirty="0" smtClean="0"/>
          </a:p>
        </p:txBody>
      </p:sp>
      <p:pic>
        <p:nvPicPr>
          <p:cNvPr id="5" name="Content Placeholder 4" descr="cartoon-depicting-general-andrew-jackson-as-king-andrew-the-first-1832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0757" t="4569" r="10190" b="4913"/>
          <a:stretch/>
        </p:blipFill>
        <p:spPr>
          <a:xfrm>
            <a:off x="4572000" y="762000"/>
            <a:ext cx="4347318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dirty="0" smtClean="0"/>
              <a:t>Jackson vs. Calhoun and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066800"/>
            <a:ext cx="6781800" cy="2362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/>
              <a:t>People from which section of the nation were opposed to a high tariff?  Why?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200400"/>
            <a:ext cx="7391400" cy="15541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Southerners HATED a high tariff since, as farmers, they imported most of the manufactured goods they needed and would have to pay a higher </a:t>
            </a:r>
            <a:r>
              <a:rPr lang="en-US" dirty="0" smtClean="0"/>
              <a:t>price as a result.</a:t>
            </a:r>
            <a:endParaRPr lang="en-US" dirty="0"/>
          </a:p>
        </p:txBody>
      </p:sp>
      <p:pic>
        <p:nvPicPr>
          <p:cNvPr id="1026" name="Picture 2" descr="C:\Documents and Settings\staff\Local Settings\Temporary Internet Files\Content.IE5\HEXEGNPI\MMj0188344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648200"/>
            <a:ext cx="2209800" cy="22098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200400" y="6019800"/>
            <a:ext cx="35814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47244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$</a:t>
            </a:r>
            <a:endParaRPr lang="en-US" sz="9600" dirty="0"/>
          </a:p>
        </p:txBody>
      </p:sp>
      <p:pic>
        <p:nvPicPr>
          <p:cNvPr id="1027" name="Picture 3" descr="C:\Documents and Settings\staff\Local Settings\Temporary Internet Files\Content.IE5\BW2RDSBP\MMj0354596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648199"/>
            <a:ext cx="1676400" cy="1941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Jackson vs. Calhoun and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724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Nullification Crisis</a:t>
            </a:r>
          </a:p>
          <a:p>
            <a:pPr lvl="1"/>
            <a:r>
              <a:rPr lang="en-US" sz="2300" dirty="0" smtClean="0"/>
              <a:t>In 1828 </a:t>
            </a:r>
            <a:r>
              <a:rPr lang="en-US" sz="2300" dirty="0" smtClean="0"/>
              <a:t>and 1832, Congress </a:t>
            </a:r>
            <a:r>
              <a:rPr lang="en-US" sz="2300" dirty="0" smtClean="0"/>
              <a:t>tried to pass high tariffs</a:t>
            </a:r>
          </a:p>
          <a:p>
            <a:pPr lvl="1"/>
            <a:r>
              <a:rPr lang="en-US" sz="2300" dirty="0" smtClean="0"/>
              <a:t>South Carolina, led by </a:t>
            </a:r>
            <a:r>
              <a:rPr lang="en-US" sz="2300" dirty="0" smtClean="0"/>
              <a:t>Vice  President </a:t>
            </a:r>
            <a:r>
              <a:rPr lang="en-US" sz="2300" dirty="0" smtClean="0"/>
              <a:t>John C. Calhoun </a:t>
            </a:r>
            <a:r>
              <a:rPr lang="en-US" sz="2300" dirty="0" smtClean="0"/>
              <a:t>claimed that </a:t>
            </a:r>
            <a:r>
              <a:rPr lang="en-US" sz="2300" dirty="0" smtClean="0"/>
              <a:t>states had the right to </a:t>
            </a:r>
            <a:r>
              <a:rPr lang="en-US" sz="2300" b="1" u="sng" dirty="0" smtClean="0"/>
              <a:t>nullify</a:t>
            </a:r>
            <a:r>
              <a:rPr lang="en-US" sz="2300" dirty="0" smtClean="0"/>
              <a:t> federal laws </a:t>
            </a:r>
            <a:r>
              <a:rPr lang="en-US" sz="2300" i="1" dirty="0" smtClean="0"/>
              <a:t>and</a:t>
            </a:r>
            <a:r>
              <a:rPr lang="en-US" sz="2300" dirty="0" smtClean="0"/>
              <a:t> if they were refused this right then they could </a:t>
            </a:r>
            <a:r>
              <a:rPr lang="en-US" sz="2300" b="1" u="sng" dirty="0" smtClean="0"/>
              <a:t>secede</a:t>
            </a:r>
            <a:r>
              <a:rPr lang="en-US" sz="2300" dirty="0" smtClean="0"/>
              <a:t> from the Union</a:t>
            </a:r>
          </a:p>
          <a:p>
            <a:pPr lvl="2"/>
            <a:r>
              <a:rPr lang="en-US" sz="2300" b="1" u="sng" dirty="0" smtClean="0"/>
              <a:t>Nullify</a:t>
            </a:r>
            <a:r>
              <a:rPr lang="en-US" sz="2300" dirty="0" smtClean="0"/>
              <a:t>: cancel, void</a:t>
            </a:r>
          </a:p>
          <a:p>
            <a:pPr lvl="2"/>
            <a:r>
              <a:rPr lang="en-US" sz="2300" b="1" u="sng" dirty="0" smtClean="0"/>
              <a:t>Secede</a:t>
            </a:r>
            <a:r>
              <a:rPr lang="en-US" sz="2300" dirty="0" smtClean="0"/>
              <a:t>: withdraw, leave</a:t>
            </a:r>
          </a:p>
          <a:p>
            <a:pPr lvl="1"/>
            <a:r>
              <a:rPr lang="en-US" sz="2300" dirty="0" smtClean="0"/>
              <a:t>Unionists, led by Daniel Webster, argued that the Constitution stipulated that the federal government is </a:t>
            </a:r>
            <a:r>
              <a:rPr lang="en-US" sz="2300" dirty="0" smtClean="0"/>
              <a:t>supreme</a:t>
            </a:r>
          </a:p>
          <a:p>
            <a:pPr lvl="2"/>
            <a:r>
              <a:rPr lang="en-US" sz="1900" dirty="0" smtClean="0"/>
              <a:t>Supreme Court ruling on </a:t>
            </a:r>
            <a:r>
              <a:rPr lang="en-US" sz="1900" i="1" dirty="0" smtClean="0"/>
              <a:t>McCulloch v. Maryland </a:t>
            </a:r>
            <a:r>
              <a:rPr lang="en-US" sz="1900" dirty="0" smtClean="0"/>
              <a:t>reinforced federal supremacy</a:t>
            </a:r>
            <a:endParaRPr lang="en-US" sz="1900" dirty="0" smtClean="0"/>
          </a:p>
        </p:txBody>
      </p:sp>
      <p:pic>
        <p:nvPicPr>
          <p:cNvPr id="5" name="Content Placeholder 4" descr="jccincap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219200"/>
            <a:ext cx="3962400" cy="5334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13470</TotalTime>
  <Words>1228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Age of Jackson</vt:lpstr>
      <vt:lpstr>Voter Suffrage  </vt:lpstr>
      <vt:lpstr>Voter Suffrage</vt:lpstr>
      <vt:lpstr>Rise of Jackson</vt:lpstr>
      <vt:lpstr>Jackson’s Inauguration </vt:lpstr>
      <vt:lpstr>Spoils System</vt:lpstr>
      <vt:lpstr>Jackson as President</vt:lpstr>
      <vt:lpstr>Jackson vs. Calhoun and the South</vt:lpstr>
      <vt:lpstr>Jackson vs. Calhoun and the South</vt:lpstr>
      <vt:lpstr>PowerPoint Presentation</vt:lpstr>
      <vt:lpstr>Jackson vs. Calhoun and the South</vt:lpstr>
      <vt:lpstr>Jackson vs. Calhoun and South</vt:lpstr>
      <vt:lpstr>Jackson vs. National Bank</vt:lpstr>
      <vt:lpstr>Differing Attitudes Towards the Bank</vt:lpstr>
      <vt:lpstr>Jackson vs. National Bank</vt:lpstr>
      <vt:lpstr>Jackson vs. National Bank</vt:lpstr>
      <vt:lpstr>Jackson vs. Cherokee</vt:lpstr>
      <vt:lpstr>Jackson vs. Cherokee</vt:lpstr>
      <vt:lpstr>Jackson vs. Cherokee</vt:lpstr>
      <vt:lpstr>Jackson vs. Cherokee</vt:lpstr>
      <vt:lpstr>Jackson vs. Cherokee</vt:lpstr>
      <vt:lpstr>PowerPoint Presentation</vt:lpstr>
      <vt:lpstr>Jackson Retires</vt:lpstr>
    </vt:vector>
  </TitlesOfParts>
  <Company>FCSC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Jackson  and the  Common Man</dc:title>
  <dc:creator>staff</dc:creator>
  <cp:lastModifiedBy>KGodbey</cp:lastModifiedBy>
  <cp:revision>646</cp:revision>
  <dcterms:created xsi:type="dcterms:W3CDTF">2010-03-17T20:11:53Z</dcterms:created>
  <dcterms:modified xsi:type="dcterms:W3CDTF">2016-02-22T03:06:59Z</dcterms:modified>
</cp:coreProperties>
</file>