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D868-31B9-4DD1-9EFF-A30BDD0D27D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5527-AD8F-4256-B56E-3E37A58B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E4C4E-52D0-4392-A233-B1AA5A17C9B3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4CC51-8EDB-4EE4-8EC4-2FECA49E8E13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Highlight the  US Constitution as the highest law in the land and the concept of federalism.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0B4948-A4FB-4958-80AB-1A03E4593802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E96B-B7E9-47FA-849D-4540758D7A1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F93E-1A67-4B04-8F1D-4B13F7C8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i="1" dirty="0" smtClean="0"/>
              <a:t>Marbury v. Madison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Judicial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8534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0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08038"/>
          </a:xfrm>
        </p:spPr>
        <p:txBody>
          <a:bodyPr/>
          <a:lstStyle/>
          <a:p>
            <a:r>
              <a:rPr lang="en-US" dirty="0" smtClean="0"/>
              <a:t>Revolution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762000"/>
            <a:ext cx="464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Jefferson’s defeat of Adams and the Federalists was seen as a mandate return to the ‘ideals of the ‘76’</a:t>
            </a:r>
          </a:p>
          <a:p>
            <a:pPr lvl="1"/>
            <a:r>
              <a:rPr lang="en-US" sz="2800" dirty="0" smtClean="0"/>
              <a:t>Reduce power of federal government.</a:t>
            </a:r>
          </a:p>
          <a:p>
            <a:pPr lvl="2"/>
            <a:r>
              <a:rPr lang="en-US" sz="2800" dirty="0" smtClean="0"/>
              <a:t>Removed Alien and Sedition Acts</a:t>
            </a:r>
          </a:p>
          <a:p>
            <a:pPr lvl="2"/>
            <a:r>
              <a:rPr lang="en-US" sz="2800" dirty="0" smtClean="0"/>
              <a:t>Reduced size of the army</a:t>
            </a:r>
          </a:p>
          <a:p>
            <a:pPr lvl="2"/>
            <a:r>
              <a:rPr lang="en-US" sz="2800" dirty="0" smtClean="0"/>
              <a:t>Reduced taxes</a:t>
            </a:r>
          </a:p>
          <a:p>
            <a:pPr lvl="2"/>
            <a:r>
              <a:rPr lang="en-US" sz="2800" dirty="0" smtClean="0"/>
              <a:t>Reduced tariffs</a:t>
            </a:r>
          </a:p>
          <a:p>
            <a:pPr lvl="2"/>
            <a:r>
              <a:rPr lang="en-US" sz="2800" dirty="0" smtClean="0"/>
              <a:t>Removed Whiskey Tax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6172200"/>
            <a:ext cx="88392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Clashed with the ‘undemocratic’ institution: Supreme Court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12554"/>
          <a:stretch/>
        </p:blipFill>
        <p:spPr bwMode="auto">
          <a:xfrm>
            <a:off x="0" y="685800"/>
            <a:ext cx="474252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Midnight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800600" cy="5867400"/>
          </a:xfrm>
        </p:spPr>
        <p:txBody>
          <a:bodyPr/>
          <a:lstStyle/>
          <a:p>
            <a:r>
              <a:rPr lang="en-US" dirty="0" smtClean="0"/>
              <a:t>Before Adams left office, he appointed MANY federalist judges in an attempt to limit the changes Jefferson and the Democratic-Republicans would make</a:t>
            </a:r>
          </a:p>
          <a:p>
            <a:pPr lvl="1"/>
            <a:r>
              <a:rPr lang="en-US" dirty="0" smtClean="0"/>
              <a:t>“Midnight Judges”</a:t>
            </a:r>
          </a:p>
          <a:p>
            <a:pPr lvl="2"/>
            <a:r>
              <a:rPr lang="en-US" sz="2400" dirty="0" smtClean="0"/>
              <a:t>So many were made that not all of them could be delivered</a:t>
            </a:r>
          </a:p>
          <a:p>
            <a:pPr lvl="3"/>
            <a:r>
              <a:rPr lang="en-US" sz="2400" dirty="0" smtClean="0"/>
              <a:t>William Marbury did not get his appointment before Adams left office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1" y="762000"/>
            <a:ext cx="2796038" cy="35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KGodbey\AppData\Local\Microsoft\Windows\Temporary Internet Files\Content.IE5\WSDZQ51G\Free_Cooper_Union_Red_Clock_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808038"/>
          </a:xfrm>
        </p:spPr>
        <p:txBody>
          <a:bodyPr/>
          <a:lstStyle/>
          <a:p>
            <a:r>
              <a:rPr lang="en-US" i="1" dirty="0" smtClean="0"/>
              <a:t>Marbury v. Madison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495800"/>
            <a:ext cx="8686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Thomas Jefferson tells his Secretary of State James Madison not to deliver the appointment to Marbury</a:t>
            </a:r>
          </a:p>
          <a:p>
            <a:pPr lvl="1"/>
            <a:r>
              <a:rPr lang="en-US" dirty="0" smtClean="0"/>
              <a:t>Marbury, citing the Judiciary Act of 1789, appeals directly to the Supreme Court to force Madison to deliver the job appointment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 bwMode="auto">
          <a:xfrm>
            <a:off x="609600" y="609599"/>
            <a:ext cx="7924800" cy="38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Britannic Bold" pitchFamily="34" charset="0"/>
              </a:rPr>
              <a:t>Questions before the Court</a:t>
            </a:r>
            <a:endParaRPr lang="en-US" altLang="en-US" dirty="0" smtClean="0">
              <a:latin typeface="Britannic Bold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/>
              <a:t>Question 1: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500" dirty="0" smtClean="0"/>
              <a:t>Does Marbury have a right to the </a:t>
            </a:r>
            <a:r>
              <a:rPr lang="en-US" sz="3500" dirty="0" smtClean="0"/>
              <a:t>Commission?</a:t>
            </a:r>
            <a:endParaRPr lang="en-US" sz="35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35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/>
              <a:t>Question 2: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500" dirty="0" smtClean="0"/>
              <a:t>Did </a:t>
            </a:r>
            <a:r>
              <a:rPr lang="en-US" sz="3500" dirty="0" err="1" smtClean="0"/>
              <a:t>Marbury</a:t>
            </a:r>
            <a:r>
              <a:rPr lang="en-US" sz="3500" dirty="0" smtClean="0"/>
              <a:t> have a right to take the case to the United States Supreme Court?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500" dirty="0" smtClean="0"/>
              <a:t>(</a:t>
            </a:r>
            <a:r>
              <a:rPr lang="en-US" dirty="0" smtClean="0"/>
              <a:t>He did so because of the Judiciary Act of 1789)</a:t>
            </a:r>
          </a:p>
        </p:txBody>
      </p:sp>
    </p:spTree>
    <p:extLst>
      <p:ext uri="{BB962C8B-B14F-4D97-AF65-F5344CB8AC3E}">
        <p14:creationId xmlns:p14="http://schemas.microsoft.com/office/powerpoint/2010/main" val="29945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Marbury v.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038600" cy="4525963"/>
          </a:xfrm>
        </p:spPr>
        <p:txBody>
          <a:bodyPr/>
          <a:lstStyle/>
          <a:p>
            <a:r>
              <a:rPr lang="en-US" dirty="0" smtClean="0"/>
              <a:t>The Supreme Court, led by Chief Justice John Marshall, decided:</a:t>
            </a:r>
          </a:p>
          <a:p>
            <a:pPr lvl="1"/>
            <a:r>
              <a:rPr lang="en-US" dirty="0" smtClean="0"/>
              <a:t>YES Marbury had a right to the appointment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Appointed by President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Approved by Congress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But…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092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7145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latin typeface="Britannic Bold" pitchFamily="34" charset="0"/>
              </a:rPr>
              <a:t>Question 2: Does Marbury have the right to take the case to the Supreme Court?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3000" dirty="0" smtClean="0"/>
              <a:t>The Court ruled that Marbury could not sue directly to the Supreme Court and that the Judiciary Act was unconstitutional and couldn’t be enforced!</a:t>
            </a:r>
          </a:p>
          <a:p>
            <a:pPr algn="ctr" eaLnBrk="1" hangingPunct="1">
              <a:buFontTx/>
              <a:buNone/>
            </a:pPr>
            <a:r>
              <a:rPr lang="en-US" altLang="en-US" sz="3000" dirty="0" smtClean="0"/>
              <a:t>Court’s most important function was to uphold the Constitution</a:t>
            </a:r>
            <a:endParaRPr lang="en-US" altLang="en-US" sz="3000" dirty="0" smtClean="0"/>
          </a:p>
        </p:txBody>
      </p:sp>
      <p:pic>
        <p:nvPicPr>
          <p:cNvPr id="45060" name="Picture 9" descr="MCSG0009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1643856"/>
            <a:ext cx="4191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MCSG0009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1597457"/>
            <a:ext cx="4191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1208809" y="2179637"/>
            <a:ext cx="2590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Judiciary Act of 1789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/>
              <a:t>The Supreme Court has original jurisdiction in this case.</a:t>
            </a: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5389418" y="2110581"/>
            <a:ext cx="25908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US Constitution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200" i="1" dirty="0"/>
              <a:t>Article 3: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/>
              <a:t>The Supreme Court has original jurisdiction in specific cases only.</a:t>
            </a:r>
          </a:p>
        </p:txBody>
      </p:sp>
    </p:spTree>
    <p:extLst>
      <p:ext uri="{BB962C8B-B14F-4D97-AF65-F5344CB8AC3E}">
        <p14:creationId xmlns:p14="http://schemas.microsoft.com/office/powerpoint/2010/main" val="29902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438400" y="838200"/>
            <a:ext cx="4343400" cy="2498725"/>
            <a:chOff x="1536" y="528"/>
            <a:chExt cx="2736" cy="1574"/>
          </a:xfrm>
        </p:grpSpPr>
        <p:pic>
          <p:nvPicPr>
            <p:cNvPr id="4814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576"/>
              <a:ext cx="1584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912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64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6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7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440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8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76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8149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Supremacy Clause</a:t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(Article VI, Section 2)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2209800" cy="65405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</a:rPr>
              <a:t>City and County Laws</a:t>
            </a:r>
          </a:p>
        </p:txBody>
      </p:sp>
      <p:sp>
        <p:nvSpPr>
          <p:cNvPr id="12305" name="Text Box 6"/>
          <p:cNvSpPr txBox="1">
            <a:spLocks noChangeArrowheads="1"/>
          </p:cNvSpPr>
          <p:nvPr/>
        </p:nvSpPr>
        <p:spPr bwMode="auto">
          <a:xfrm>
            <a:off x="1790700" y="4997450"/>
            <a:ext cx="2209800" cy="6540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</a:rPr>
              <a:t>State Statutes (laws)</a:t>
            </a:r>
          </a:p>
        </p:txBody>
      </p:sp>
      <p:sp>
        <p:nvSpPr>
          <p:cNvPr id="12303" name="Text Box 7"/>
          <p:cNvSpPr txBox="1">
            <a:spLocks noChangeArrowheads="1"/>
          </p:cNvSpPr>
          <p:nvPr/>
        </p:nvSpPr>
        <p:spPr bwMode="auto">
          <a:xfrm>
            <a:off x="3124200" y="4106863"/>
            <a:ext cx="2209800" cy="6540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State Constitutions</a:t>
            </a:r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4610100" y="3116263"/>
            <a:ext cx="2209800" cy="646112"/>
          </a:xfrm>
          <a:prstGeom prst="rect">
            <a:avLst/>
          </a:prstGeom>
          <a:solidFill>
            <a:schemeClr val="accent3"/>
          </a:solidFill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2"/>
                </a:solidFill>
              </a:rPr>
              <a:t>Acts of Congress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100" b="1" dirty="0" smtClean="0">
              <a:solidFill>
                <a:schemeClr val="bg2"/>
              </a:solidFill>
            </a:endParaRP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6248400" y="2151063"/>
            <a:ext cx="2209800" cy="654050"/>
          </a:xfrm>
          <a:prstGeom prst="rect">
            <a:avLst/>
          </a:prstGeom>
          <a:solidFill>
            <a:schemeClr val="accent4"/>
          </a:solidFill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2"/>
                </a:solidFill>
              </a:rPr>
              <a:t>United States Constitution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791200" y="4043363"/>
            <a:ext cx="3352800" cy="2554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U.S. Constitution is the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“Supreme Law of the Land.”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85800" y="2819400"/>
            <a:ext cx="2057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If there is a conflict between a lower law and a higher one, the higher one “wins.”</a:t>
            </a:r>
          </a:p>
        </p:txBody>
      </p:sp>
      <p:sp>
        <p:nvSpPr>
          <p:cNvPr id="7" name="Bent-Up Arrow 6"/>
          <p:cNvSpPr/>
          <p:nvPr/>
        </p:nvSpPr>
        <p:spPr>
          <a:xfrm>
            <a:off x="2438400" y="5681663"/>
            <a:ext cx="685800" cy="596900"/>
          </a:xfrm>
          <a:prstGeom prst="ben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Bent-Up Arrow 26"/>
          <p:cNvSpPr/>
          <p:nvPr/>
        </p:nvSpPr>
        <p:spPr>
          <a:xfrm>
            <a:off x="4000500" y="4776788"/>
            <a:ext cx="685800" cy="596900"/>
          </a:xfrm>
          <a:prstGeom prst="ben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5318125" y="3800475"/>
            <a:ext cx="685800" cy="596900"/>
          </a:xfrm>
          <a:prstGeom prst="ben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Bent-Up Arrow 28"/>
          <p:cNvSpPr/>
          <p:nvPr/>
        </p:nvSpPr>
        <p:spPr>
          <a:xfrm>
            <a:off x="6819900" y="2846388"/>
            <a:ext cx="685800" cy="596900"/>
          </a:xfrm>
          <a:prstGeom prst="ben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1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3" grpId="0" animBg="1"/>
      <p:bldP spid="12301" grpId="0" animBg="1"/>
      <p:bldP spid="12299" grpId="0" animBg="1"/>
      <p:bldP spid="19475" grpId="0"/>
      <p:bldP spid="194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808038"/>
          </a:xfrm>
        </p:spPr>
        <p:txBody>
          <a:bodyPr/>
          <a:lstStyle/>
          <a:p>
            <a:r>
              <a:rPr lang="en-US" dirty="0" smtClean="0"/>
              <a:t>Judicial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" y="990600"/>
            <a:ext cx="4156364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Marshall’s ruling in </a:t>
            </a:r>
            <a:r>
              <a:rPr lang="en-US" i="1" dirty="0" smtClean="0"/>
              <a:t>Marbury v. Madison </a:t>
            </a:r>
            <a:r>
              <a:rPr lang="en-US" dirty="0" smtClean="0"/>
              <a:t>established several precedents for the Supreme Court</a:t>
            </a:r>
          </a:p>
          <a:p>
            <a:pPr lvl="1"/>
            <a:r>
              <a:rPr lang="en-US" dirty="0" smtClean="0"/>
              <a:t>Reinforced fact that the Court is NOT A POLITICAL BODY!</a:t>
            </a:r>
          </a:p>
          <a:p>
            <a:pPr lvl="2"/>
            <a:r>
              <a:rPr lang="en-US" dirty="0" smtClean="0"/>
              <a:t>Marshall and the other judges were all Federalists and they ruled against a Federalist</a:t>
            </a:r>
          </a:p>
          <a:p>
            <a:pPr lvl="1"/>
            <a:r>
              <a:rPr lang="en-US" dirty="0" smtClean="0"/>
              <a:t>Court has the right to review actions of the other two branches (</a:t>
            </a:r>
            <a:r>
              <a:rPr lang="en-US" b="1" dirty="0" smtClean="0"/>
              <a:t>Judicial Review</a:t>
            </a:r>
            <a:r>
              <a:rPr lang="en-US" dirty="0" smtClean="0"/>
              <a:t>) and determine if they are constitutional and can invalidate actions that aren’t</a:t>
            </a:r>
          </a:p>
          <a:p>
            <a:pPr lvl="1"/>
            <a:r>
              <a:rPr lang="en-US" dirty="0" smtClean="0"/>
              <a:t>Establishes Supreme Court as final authority on interpreting the Constitution and Judiciary as equals with the other two.</a:t>
            </a:r>
          </a:p>
          <a:p>
            <a:pPr lvl="1"/>
            <a:r>
              <a:rPr lang="en-US" dirty="0" smtClean="0"/>
              <a:t>“Great John Marshall”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5089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17418"/>
            <a:ext cx="4572000" cy="58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485</Words>
  <Application>Microsoft Office PowerPoint</Application>
  <PresentationFormat>On-screen Show (4:3)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Marbury v. Madison and  Judicial Review</vt:lpstr>
      <vt:lpstr>Revolution of 1800</vt:lpstr>
      <vt:lpstr>Midnight Judges</vt:lpstr>
      <vt:lpstr>Marbury v. Madison</vt:lpstr>
      <vt:lpstr>Questions before the Court</vt:lpstr>
      <vt:lpstr>Marbury v. Madison</vt:lpstr>
      <vt:lpstr>Question 2: Does Marbury have the right to take the case to the Supreme Court?</vt:lpstr>
      <vt:lpstr>The Supremacy Clause (Article VI, Section 2)</vt:lpstr>
      <vt:lpstr>Judicial Review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Marshall and  Judicial Review</dc:title>
  <dc:creator>KGodbey</dc:creator>
  <cp:lastModifiedBy>KGodbey</cp:lastModifiedBy>
  <cp:revision>7</cp:revision>
  <dcterms:created xsi:type="dcterms:W3CDTF">2015-12-29T13:20:03Z</dcterms:created>
  <dcterms:modified xsi:type="dcterms:W3CDTF">2016-01-04T02:54:26Z</dcterms:modified>
</cp:coreProperties>
</file>