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4"/>
  </p:handoutMasterIdLst>
  <p:sldIdLst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Occupation</a:t>
            </a:r>
            <a:r>
              <a:rPr lang="en-US" baseline="0" dirty="0" smtClean="0"/>
              <a:t> Chart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775186755501711E-2"/>
          <c:y val="0.12398081970522916"/>
          <c:w val="0.61671310316979644"/>
          <c:h val="0.60968019382192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Colonists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Carpenters</c:v>
                </c:pt>
                <c:pt idx="1">
                  <c:v>Bricklayers</c:v>
                </c:pt>
                <c:pt idx="2">
                  <c:v>Boys</c:v>
                </c:pt>
                <c:pt idx="3">
                  <c:v>Surgeons</c:v>
                </c:pt>
                <c:pt idx="4">
                  <c:v>Barbers</c:v>
                </c:pt>
                <c:pt idx="5">
                  <c:v>Laborers</c:v>
                </c:pt>
                <c:pt idx="6">
                  <c:v>Gentlemen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12</c:v>
                </c:pt>
                <c:pt idx="6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28800"/>
        <c:axId val="124030336"/>
      </c:barChart>
      <c:catAx>
        <c:axId val="12402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4030336"/>
        <c:crosses val="autoZero"/>
        <c:auto val="1"/>
        <c:lblAlgn val="ctr"/>
        <c:lblOffset val="100"/>
        <c:noMultiLvlLbl val="0"/>
      </c:catAx>
      <c:valAx>
        <c:axId val="12403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02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95829332309149"/>
          <c:y val="0.33088429870923713"/>
          <c:w val="0.21869274934383201"/>
          <c:h val="0.113037428540610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0D19-F578-4DA9-BEEE-D10E3DFAA643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F69D-0117-4B6D-9A5B-CEAEDB330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E125B6-194D-4DFA-B0DD-A9F136F7AAB4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4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1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7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5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67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0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6BF3-92C7-4588-A8D8-9750B2AD88C0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6101-E1F1-49E9-B8BD-10E6847FA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E60D57-9879-4D85-B103-8E007DE841DB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Jamestown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England’s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Permanent Colony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648200" cy="57912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5700" b="1" i="1" dirty="0" smtClean="0"/>
              <a:t>If you were living in England, what would it take to motivate you to move to Jamestown?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To entice more settlers, the Virginia Co. promised 50 acres of land to anybody who would make the voyage to the New World</a:t>
            </a:r>
          </a:p>
          <a:p>
            <a:pPr lvl="1"/>
            <a:r>
              <a:rPr lang="en-US" sz="3200" dirty="0" smtClean="0"/>
              <a:t>This was unheard of and impossible in England</a:t>
            </a:r>
          </a:p>
          <a:p>
            <a:pPr lvl="2"/>
            <a:r>
              <a:rPr lang="en-US" sz="2900" dirty="0" smtClean="0"/>
              <a:t>Land was already all claimed</a:t>
            </a:r>
          </a:p>
          <a:p>
            <a:pPr lvl="2"/>
            <a:r>
              <a:rPr lang="en-US" sz="2900" dirty="0" smtClean="0"/>
              <a:t>Little chance for social mobility</a:t>
            </a:r>
          </a:p>
          <a:p>
            <a:pPr lvl="1"/>
            <a:r>
              <a:rPr lang="en-US" sz="3200" dirty="0" smtClean="0"/>
              <a:t>Many thought it was worth the risk</a:t>
            </a:r>
            <a:endParaRPr lang="en-US" sz="3200" dirty="0"/>
          </a:p>
        </p:txBody>
      </p:sp>
      <p:pic>
        <p:nvPicPr>
          <p:cNvPr id="1026" name="Picture 2" descr="C:\Documents and Settings\staff\Local Settings\Temporary Internet Files\Content.IE5\5A547Y03\MC900434859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4343400" cy="5943600"/>
          </a:xfrm>
          <a:prstGeom prst="rect">
            <a:avLst/>
          </a:prstGeom>
          <a:noFill/>
        </p:spPr>
      </p:pic>
      <p:pic>
        <p:nvPicPr>
          <p:cNvPr id="6" name="Picture 5" descr="bluerid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14400"/>
            <a:ext cx="44196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495800"/>
            <a:ext cx="91440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Settlers were also willing to come following the discovery, by John Rolfe, of tobacco</a:t>
            </a:r>
          </a:p>
          <a:p>
            <a:pPr lvl="1"/>
            <a:r>
              <a:rPr lang="en-US" dirty="0" smtClean="0"/>
              <a:t>Thrived in Virginia soil and climate</a:t>
            </a:r>
          </a:p>
          <a:p>
            <a:pPr lvl="2"/>
            <a:r>
              <a:rPr lang="en-US" dirty="0" smtClean="0"/>
              <a:t>Huge demand in England</a:t>
            </a:r>
          </a:p>
          <a:p>
            <a:pPr lvl="2"/>
            <a:r>
              <a:rPr lang="en-US" dirty="0" smtClean="0"/>
              <a:t>1 pound of tobacco was more expensive than a 1 pound of silver</a:t>
            </a:r>
          </a:p>
          <a:p>
            <a:pPr lvl="2"/>
            <a:r>
              <a:rPr lang="en-US" dirty="0" smtClean="0"/>
              <a:t>Profits encouraged colonization and saved the colony</a:t>
            </a:r>
            <a:endParaRPr lang="en-US" dirty="0"/>
          </a:p>
        </p:txBody>
      </p:sp>
      <p:pic>
        <p:nvPicPr>
          <p:cNvPr id="5" name="Content Placeholder 4" descr="tobaccohau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6868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 Ringer 8/4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1030800"/>
            <a:ext cx="3581400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Identify the states:</a:t>
            </a:r>
          </a:p>
          <a:p>
            <a:endParaRPr lang="en-US" sz="3600" dirty="0"/>
          </a:p>
          <a:p>
            <a:pPr lvl="1"/>
            <a:r>
              <a:rPr lang="en-US" sz="3200" dirty="0" smtClean="0"/>
              <a:t>A:</a:t>
            </a:r>
          </a:p>
          <a:p>
            <a:pPr lvl="1"/>
            <a:r>
              <a:rPr lang="en-US" sz="3200" dirty="0" smtClean="0"/>
              <a:t>B:</a:t>
            </a:r>
          </a:p>
          <a:p>
            <a:pPr lvl="1"/>
            <a:r>
              <a:rPr lang="en-US" sz="3200" dirty="0" smtClean="0"/>
              <a:t>C:</a:t>
            </a:r>
          </a:p>
          <a:p>
            <a:pPr lvl="1"/>
            <a:r>
              <a:rPr lang="en-US" sz="3200" dirty="0" smtClean="0"/>
              <a:t>D:</a:t>
            </a:r>
          </a:p>
          <a:p>
            <a:pPr lvl="1"/>
            <a:r>
              <a:rPr lang="en-US" sz="3200" dirty="0" smtClean="0"/>
              <a:t>E:</a:t>
            </a:r>
          </a:p>
          <a:p>
            <a:pPr lvl="1"/>
            <a:r>
              <a:rPr lang="en-US" sz="3200" dirty="0" smtClean="0"/>
              <a:t>F: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038600" cy="55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2044005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1169" y="6094895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2807" y="4696164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2414" y="3769023"/>
            <a:ext cx="731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7303" y="3121835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21724" y="611456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71685A">
                        <a:satMod val="155000"/>
                      </a:srgbClr>
                    </a:gs>
                    <a:gs pos="100000">
                      <a:srgbClr val="71685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00881" y="5995016"/>
            <a:ext cx="365644" cy="609600"/>
          </a:xfrm>
          <a:prstGeom prst="straightConnector1">
            <a:avLst/>
          </a:prstGeom>
          <a:ln w="952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44479" y="5946960"/>
            <a:ext cx="6227" cy="609600"/>
          </a:xfrm>
          <a:prstGeom prst="straightConnector1">
            <a:avLst/>
          </a:prstGeom>
          <a:ln w="952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00881" y="5305764"/>
            <a:ext cx="872596" cy="0"/>
          </a:xfrm>
          <a:prstGeom prst="straightConnector1">
            <a:avLst/>
          </a:prstGeom>
          <a:ln w="952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191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King James of England gave a </a:t>
            </a:r>
            <a:r>
              <a:rPr lang="en-US" b="1" u="sng" dirty="0" smtClean="0"/>
              <a:t>charter</a:t>
            </a:r>
            <a:r>
              <a:rPr lang="en-US" dirty="0" smtClean="0"/>
              <a:t>, permission to settle and establish a new colony, to the Virginia Co.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i="1" dirty="0" smtClean="0"/>
              <a:t>Why would the King want these joint stock companies to be formed?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So he could have access to new products and gain profit from taxing the company!</a:t>
            </a:r>
            <a:endParaRPr lang="en-US" dirty="0"/>
          </a:p>
        </p:txBody>
      </p:sp>
      <p:pic>
        <p:nvPicPr>
          <p:cNvPr id="7" name="Content Placeholder 6" descr="vac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990600"/>
            <a:ext cx="44958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1607, 104 men landed on the coast of Virginia and established the 1</a:t>
            </a:r>
            <a:r>
              <a:rPr lang="en-US" baseline="30000" dirty="0" smtClean="0"/>
              <a:t>st</a:t>
            </a:r>
            <a:r>
              <a:rPr lang="en-US" dirty="0" smtClean="0"/>
              <a:t> permanent English settlement in the New World, </a:t>
            </a:r>
            <a:r>
              <a:rPr lang="en-US" b="1" u="sng" dirty="0" smtClean="0"/>
              <a:t>Jamestown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Problems: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Settled in a swampy area</a:t>
            </a:r>
          </a:p>
          <a:p>
            <a:pPr marL="1314450" lvl="2" indent="-457200"/>
            <a:r>
              <a:rPr lang="en-US" dirty="0" smtClean="0"/>
              <a:t>Exposure  to mosquitoes brought on malaria and unhealthy drinking water caused dysentery.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Tensions with the natives</a:t>
            </a:r>
          </a:p>
          <a:p>
            <a:pPr lvl="2"/>
            <a:r>
              <a:rPr lang="en-US" dirty="0" smtClean="0"/>
              <a:t>As with Roanoke fighting with the local Powhatan tribe erupted early on in Jamestown.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building jamestow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066800"/>
            <a:ext cx="4343400" cy="5333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52400" y="990600"/>
          <a:ext cx="609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685800"/>
            <a:ext cx="2819400" cy="53340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3600" b="1" dirty="0" smtClean="0"/>
              <a:t>What problems do you think existed with the make up of the labor force of the colony?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Problems in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“Gentleman” class that made up the majority of the Jamestown population refused to do any work</a:t>
            </a:r>
          </a:p>
          <a:p>
            <a:pPr lvl="1"/>
            <a:r>
              <a:rPr lang="en-US" dirty="0" smtClean="0"/>
              <a:t>Physical labor was beneath them</a:t>
            </a:r>
          </a:p>
          <a:p>
            <a:pPr lvl="1"/>
            <a:r>
              <a:rPr lang="en-US" dirty="0" smtClean="0"/>
              <a:t>Wanted to spend time searching for gold</a:t>
            </a:r>
          </a:p>
          <a:p>
            <a:r>
              <a:rPr lang="en-US" dirty="0" smtClean="0"/>
              <a:t>No farmers to grow food</a:t>
            </a:r>
          </a:p>
          <a:p>
            <a:r>
              <a:rPr lang="en-US" dirty="0" smtClean="0"/>
              <a:t>Not enough doctors</a:t>
            </a:r>
          </a:p>
        </p:txBody>
      </p:sp>
      <p:pic>
        <p:nvPicPr>
          <p:cNvPr id="5" name="Content Placeholder 4" descr="ba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4267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534400" cy="259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dirty="0" smtClean="0"/>
              <a:t>What are going to be the effects of this system?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2743200"/>
            <a:ext cx="3124200" cy="3382963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food!</a:t>
            </a:r>
          </a:p>
          <a:p>
            <a:r>
              <a:rPr lang="en-US" dirty="0" smtClean="0"/>
              <a:t>By the end of the first winter, only 38 out of the original 104 are still going to be alive!</a:t>
            </a:r>
            <a:endParaRPr lang="en-US" dirty="0"/>
          </a:p>
        </p:txBody>
      </p:sp>
      <p:pic>
        <p:nvPicPr>
          <p:cNvPr id="5" name="Picture 4" descr="Eats05_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Eats05_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5105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John Smith</a:t>
            </a:r>
            <a:endParaRPr lang="en-US" dirty="0"/>
          </a:p>
        </p:txBody>
      </p:sp>
      <p:pic>
        <p:nvPicPr>
          <p:cNvPr id="5" name="Content Placeholder 4" descr="john smi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4191000" cy="5715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John Smith rises to power and takes steps to correct problems with labor. </a:t>
            </a:r>
          </a:p>
          <a:p>
            <a:r>
              <a:rPr lang="en-US" dirty="0" smtClean="0"/>
              <a:t>“He that works not, eats not”</a:t>
            </a:r>
          </a:p>
          <a:p>
            <a:pPr lvl="1"/>
            <a:r>
              <a:rPr lang="en-US" dirty="0" smtClean="0"/>
              <a:t>Crops are planted</a:t>
            </a:r>
          </a:p>
          <a:p>
            <a:pPr lvl="1"/>
            <a:r>
              <a:rPr lang="en-US" dirty="0" smtClean="0"/>
              <a:t>Natives are raided for food</a:t>
            </a:r>
          </a:p>
          <a:p>
            <a:pPr lvl="1"/>
            <a:r>
              <a:rPr lang="en-US" dirty="0" smtClean="0"/>
              <a:t>Colony starts to get on its feet</a:t>
            </a:r>
          </a:p>
          <a:p>
            <a:pPr lvl="1"/>
            <a:r>
              <a:rPr lang="en-US" dirty="0" smtClean="0"/>
              <a:t>Smith is injured and has to return to England.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sz="3900" b="1" i="1" dirty="0" smtClean="0"/>
              <a:t>What do you think the Gentlemen class will want to do once Smith is gone?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Starving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3" y="1066800"/>
            <a:ext cx="4267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Without Smith’s guidance, colonists revert back to old habits</a:t>
            </a:r>
          </a:p>
          <a:p>
            <a:pPr lvl="1"/>
            <a:r>
              <a:rPr lang="en-US" dirty="0" smtClean="0"/>
              <a:t>Crops aren’t planted</a:t>
            </a:r>
          </a:p>
          <a:p>
            <a:pPr lvl="1"/>
            <a:r>
              <a:rPr lang="en-US" dirty="0" smtClean="0"/>
              <a:t>Expeditions for gold are sent out again and again</a:t>
            </a:r>
          </a:p>
          <a:p>
            <a:pPr lvl="1"/>
            <a:r>
              <a:rPr lang="en-US" dirty="0" smtClean="0"/>
              <a:t>Natives retaliate</a:t>
            </a:r>
          </a:p>
          <a:p>
            <a:r>
              <a:rPr lang="en-US" dirty="0" smtClean="0"/>
              <a:t>The winter of 1609 is known as the </a:t>
            </a:r>
            <a:r>
              <a:rPr lang="en-US" b="1" u="sng" dirty="0" smtClean="0"/>
              <a:t>Starving Time</a:t>
            </a:r>
          </a:p>
          <a:p>
            <a:pPr lvl="1"/>
            <a:r>
              <a:rPr lang="en-US" dirty="0" smtClean="0"/>
              <a:t>No food…..</a:t>
            </a:r>
          </a:p>
          <a:p>
            <a:pPr lvl="2"/>
            <a:r>
              <a:rPr lang="en-US" dirty="0" smtClean="0"/>
              <a:t>Some colonists resorted to cannibalism</a:t>
            </a:r>
          </a:p>
          <a:p>
            <a:pPr lvl="2"/>
            <a:r>
              <a:rPr lang="en-US" dirty="0" smtClean="0"/>
              <a:t>Of the 500 colonists in Jamestown, only 100 made it through the winter</a:t>
            </a:r>
          </a:p>
          <a:p>
            <a:pPr lvl="2"/>
            <a:r>
              <a:rPr lang="en-US" dirty="0" smtClean="0"/>
              <a:t>Only a fresh supply of food and colonists from England saved the colony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25" y="1226574"/>
            <a:ext cx="472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501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Austin</vt:lpstr>
      <vt:lpstr>Jamestown </vt:lpstr>
      <vt:lpstr>Bell Ringer 8/4</vt:lpstr>
      <vt:lpstr>Jamestown</vt:lpstr>
      <vt:lpstr>Jamestown</vt:lpstr>
      <vt:lpstr>Jamestown</vt:lpstr>
      <vt:lpstr>Problems in Jamestown</vt:lpstr>
      <vt:lpstr>PowerPoint Presentation</vt:lpstr>
      <vt:lpstr>John Smith</vt:lpstr>
      <vt:lpstr>Starving Time</vt:lpstr>
      <vt:lpstr>Salvation</vt:lpstr>
      <vt:lpstr>Salvation</vt:lpstr>
    </vt:vector>
  </TitlesOfParts>
  <Company>FCSC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Jamestown </dc:title>
  <dc:creator>staff</dc:creator>
  <cp:lastModifiedBy>CPCSC</cp:lastModifiedBy>
  <cp:revision>29</cp:revision>
  <dcterms:created xsi:type="dcterms:W3CDTF">2010-09-28T16:46:47Z</dcterms:created>
  <dcterms:modified xsi:type="dcterms:W3CDTF">2015-08-04T19:38:32Z</dcterms:modified>
</cp:coreProperties>
</file>