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8" r:id="rId3"/>
    <p:sldId id="259" r:id="rId4"/>
    <p:sldId id="260" r:id="rId5"/>
    <p:sldId id="262" r:id="rId6"/>
    <p:sldId id="261"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71" autoAdjust="0"/>
  </p:normalViewPr>
  <p:slideViewPr>
    <p:cSldViewPr>
      <p:cViewPr varScale="1">
        <p:scale>
          <a:sx n="64" d="100"/>
          <a:sy n="64" d="100"/>
        </p:scale>
        <p:origin x="-108" y="-138"/>
      </p:cViewPr>
      <p:guideLst>
        <p:guide orient="horz" pos="2160"/>
        <p:guide pos="2880"/>
      </p:guideLst>
    </p:cSldViewPr>
  </p:slideViewPr>
  <p:outlineViewPr>
    <p:cViewPr>
      <p:scale>
        <a:sx n="33" d="100"/>
        <a:sy n="33" d="100"/>
      </p:scale>
      <p:origin x="0" y="744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1B6365-0299-4305-BFAB-8A7EF6649BE4}" type="datetimeFigureOut">
              <a:rPr lang="en-US" smtClean="0"/>
              <a:pPr/>
              <a:t>10/27/2015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657358-3B40-470C-8F36-886E8252CD0F}" type="slidenum">
              <a:rPr lang="en-US" smtClean="0"/>
              <a:pPr/>
              <a:t>‹#›</a:t>
            </a:fld>
            <a:endParaRPr lang="en-US"/>
          </a:p>
        </p:txBody>
      </p:sp>
    </p:spTree>
    <p:extLst>
      <p:ext uri="{BB962C8B-B14F-4D97-AF65-F5344CB8AC3E}">
        <p14:creationId xmlns:p14="http://schemas.microsoft.com/office/powerpoint/2010/main" val="22026990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5AC79D-0C50-4F69-BB7C-0EF30F5B0594}" type="datetimeFigureOut">
              <a:rPr lang="en-US" smtClean="0"/>
              <a:pPr/>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213790-177F-4818-8CF3-6E8593066FD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AC79D-0C50-4F69-BB7C-0EF30F5B0594}" type="datetimeFigureOut">
              <a:rPr lang="en-US" smtClean="0"/>
              <a:pPr/>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213790-177F-4818-8CF3-6E8593066FD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AC79D-0C50-4F69-BB7C-0EF30F5B0594}" type="datetimeFigureOut">
              <a:rPr lang="en-US" smtClean="0"/>
              <a:pPr/>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213790-177F-4818-8CF3-6E8593066FD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AC79D-0C50-4F69-BB7C-0EF30F5B0594}" type="datetimeFigureOut">
              <a:rPr lang="en-US" smtClean="0"/>
              <a:pPr/>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213790-177F-4818-8CF3-6E8593066FD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AC79D-0C50-4F69-BB7C-0EF30F5B0594}" type="datetimeFigureOut">
              <a:rPr lang="en-US" smtClean="0"/>
              <a:pPr/>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213790-177F-4818-8CF3-6E8593066FD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5AC79D-0C50-4F69-BB7C-0EF30F5B0594}" type="datetimeFigureOut">
              <a:rPr lang="en-US" smtClean="0"/>
              <a:pPr/>
              <a:t>10/27/2015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213790-177F-4818-8CF3-6E8593066FD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5AC79D-0C50-4F69-BB7C-0EF30F5B0594}" type="datetimeFigureOut">
              <a:rPr lang="en-US" smtClean="0"/>
              <a:pPr/>
              <a:t>10/27/2015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213790-177F-4818-8CF3-6E8593066FD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5AC79D-0C50-4F69-BB7C-0EF30F5B0594}" type="datetimeFigureOut">
              <a:rPr lang="en-US" smtClean="0"/>
              <a:pPr/>
              <a:t>10/27/2015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213790-177F-4818-8CF3-6E8593066F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AC79D-0C50-4F69-BB7C-0EF30F5B0594}" type="datetimeFigureOut">
              <a:rPr lang="en-US" smtClean="0"/>
              <a:pPr/>
              <a:t>10/27/2015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213790-177F-4818-8CF3-6E8593066FD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AC79D-0C50-4F69-BB7C-0EF30F5B0594}" type="datetimeFigureOut">
              <a:rPr lang="en-US" smtClean="0"/>
              <a:pPr/>
              <a:t>10/27/2015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213790-177F-4818-8CF3-6E8593066FD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AC79D-0C50-4F69-BB7C-0EF30F5B0594}" type="datetimeFigureOut">
              <a:rPr lang="en-US" smtClean="0"/>
              <a:pPr/>
              <a:t>10/27/2015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213790-177F-4818-8CF3-6E8593066FD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AC79D-0C50-4F69-BB7C-0EF30F5B0594}" type="datetimeFigureOut">
              <a:rPr lang="en-US" smtClean="0"/>
              <a:pPr/>
              <a:t>10/27/2015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13790-177F-4818-8CF3-6E8593066FD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000" b="1" dirty="0" smtClean="0">
                <a:solidFill>
                  <a:schemeClr val="bg1"/>
                </a:solidFill>
                <a:latin typeface="Bernard MT Condensed" pitchFamily="18" charset="0"/>
              </a:rPr>
              <a:t>Federalists </a:t>
            </a:r>
            <a:br>
              <a:rPr lang="en-US" sz="8000" b="1" dirty="0" smtClean="0">
                <a:solidFill>
                  <a:schemeClr val="bg1"/>
                </a:solidFill>
                <a:latin typeface="Bernard MT Condensed" pitchFamily="18" charset="0"/>
              </a:rPr>
            </a:br>
            <a:r>
              <a:rPr lang="en-US" sz="8000" b="1" dirty="0" smtClean="0">
                <a:solidFill>
                  <a:schemeClr val="bg1"/>
                </a:solidFill>
                <a:latin typeface="Bernard MT Condensed" pitchFamily="18" charset="0"/>
              </a:rPr>
              <a:t>vs. </a:t>
            </a:r>
            <a:br>
              <a:rPr lang="en-US" sz="8000" b="1" dirty="0" smtClean="0">
                <a:solidFill>
                  <a:schemeClr val="bg1"/>
                </a:solidFill>
                <a:latin typeface="Bernard MT Condensed" pitchFamily="18" charset="0"/>
              </a:rPr>
            </a:br>
            <a:r>
              <a:rPr lang="en-US" sz="8000" b="1" dirty="0" smtClean="0">
                <a:solidFill>
                  <a:schemeClr val="bg1"/>
                </a:solidFill>
                <a:latin typeface="Bernard MT Condensed" pitchFamily="18" charset="0"/>
              </a:rPr>
              <a:t>Anti-Federalists</a:t>
            </a:r>
            <a:endParaRPr lang="en-US" sz="8000" b="1" dirty="0">
              <a:solidFill>
                <a:schemeClr val="bg1"/>
              </a:solidFill>
              <a:latin typeface="Bernard MT Condensed" pitchFamily="18"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lstStyle/>
          <a:p>
            <a:r>
              <a:rPr lang="en-US" dirty="0" smtClean="0"/>
              <a:t>Bill of Rights</a:t>
            </a:r>
            <a:endParaRPr lang="en-US" dirty="0"/>
          </a:p>
        </p:txBody>
      </p:sp>
      <p:sp>
        <p:nvSpPr>
          <p:cNvPr id="4" name="Content Placeholder 3"/>
          <p:cNvSpPr>
            <a:spLocks noGrp="1"/>
          </p:cNvSpPr>
          <p:nvPr>
            <p:ph sz="half" idx="2"/>
          </p:nvPr>
        </p:nvSpPr>
        <p:spPr>
          <a:xfrm>
            <a:off x="4724400" y="1066800"/>
            <a:ext cx="4038600" cy="5181600"/>
          </a:xfrm>
        </p:spPr>
        <p:txBody>
          <a:bodyPr>
            <a:normAutofit fontScale="92500" lnSpcReduction="10000"/>
          </a:bodyPr>
          <a:lstStyle/>
          <a:p>
            <a:r>
              <a:rPr lang="en-US" dirty="0" smtClean="0"/>
              <a:t>Antifederalists feared that the stronger national government would take away the rights of individual citizens and wanted a guarantee that would NEVER happen</a:t>
            </a:r>
          </a:p>
          <a:p>
            <a:pPr lvl="1"/>
            <a:r>
              <a:rPr lang="en-US" dirty="0" smtClean="0"/>
              <a:t>Bill of Rights were the 1</a:t>
            </a:r>
            <a:r>
              <a:rPr lang="en-US" baseline="30000" dirty="0" smtClean="0"/>
              <a:t>st</a:t>
            </a:r>
            <a:r>
              <a:rPr lang="en-US" dirty="0" smtClean="0"/>
              <a:t> 10 amendments (changes) to the Constitution that listed various rights the national government promised to not </a:t>
            </a:r>
            <a:r>
              <a:rPr lang="en-US" dirty="0"/>
              <a:t>i</a:t>
            </a:r>
            <a:r>
              <a:rPr lang="en-US" dirty="0" smtClean="0"/>
              <a:t>nfringe upon</a:t>
            </a:r>
            <a:endParaRPr lang="en-US" dirty="0"/>
          </a:p>
        </p:txBody>
      </p:sp>
      <p:pic>
        <p:nvPicPr>
          <p:cNvPr id="307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39838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700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8038"/>
          </a:xfrm>
        </p:spPr>
        <p:txBody>
          <a:bodyPr/>
          <a:lstStyle/>
          <a:p>
            <a:r>
              <a:rPr lang="en-US" dirty="0" smtClean="0"/>
              <a:t>Ratification of the Constitution</a:t>
            </a:r>
            <a:endParaRPr lang="en-US" dirty="0"/>
          </a:p>
        </p:txBody>
      </p:sp>
      <p:sp>
        <p:nvSpPr>
          <p:cNvPr id="3" name="Content Placeholder 2"/>
          <p:cNvSpPr>
            <a:spLocks noGrp="1"/>
          </p:cNvSpPr>
          <p:nvPr>
            <p:ph sz="half" idx="1"/>
          </p:nvPr>
        </p:nvSpPr>
        <p:spPr>
          <a:xfrm>
            <a:off x="152400" y="4343400"/>
            <a:ext cx="8763000" cy="2514600"/>
          </a:xfrm>
        </p:spPr>
        <p:txBody>
          <a:bodyPr>
            <a:normAutofit/>
          </a:bodyPr>
          <a:lstStyle/>
          <a:p>
            <a:r>
              <a:rPr lang="en-US" dirty="0" smtClean="0"/>
              <a:t>The delegates at the Convention signed and approved the document but in order for it to take effect, 9 out of the 13 individual states have to vote to </a:t>
            </a:r>
            <a:r>
              <a:rPr lang="en-US" dirty="0" smtClean="0"/>
              <a:t>approve </a:t>
            </a:r>
            <a:r>
              <a:rPr lang="en-US" dirty="0" smtClean="0"/>
              <a:t>it.</a:t>
            </a:r>
          </a:p>
          <a:p>
            <a:r>
              <a:rPr lang="en-US" dirty="0" smtClean="0"/>
              <a:t>Two groups quickly developed, those who want to approve the Constitution and those who don’t.</a:t>
            </a:r>
            <a:endParaRPr lang="en-US" dirty="0"/>
          </a:p>
        </p:txBody>
      </p:sp>
      <p:pic>
        <p:nvPicPr>
          <p:cNvPr id="5" name="Content Placeholder 4" descr="800px-Independence_Hall_Assembly_Room.jpg"/>
          <p:cNvPicPr>
            <a:picLocks noGrp="1" noChangeAspect="1"/>
          </p:cNvPicPr>
          <p:nvPr>
            <p:ph sz="half" idx="2"/>
          </p:nvPr>
        </p:nvPicPr>
        <p:blipFill>
          <a:blip r:embed="rId2" cstate="print"/>
          <a:stretch>
            <a:fillRect/>
          </a:stretch>
        </p:blipFill>
        <p:spPr>
          <a:xfrm>
            <a:off x="228600" y="838200"/>
            <a:ext cx="8686800" cy="3581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808038"/>
          </a:xfrm>
        </p:spPr>
        <p:txBody>
          <a:bodyPr>
            <a:normAutofit/>
          </a:bodyPr>
          <a:lstStyle/>
          <a:p>
            <a:r>
              <a:rPr lang="en-US" b="1" dirty="0" smtClean="0"/>
              <a:t>Federalists vs. Anti-Federalists</a:t>
            </a:r>
            <a:endParaRPr lang="en-US" b="1" dirty="0"/>
          </a:p>
        </p:txBody>
      </p:sp>
      <p:sp>
        <p:nvSpPr>
          <p:cNvPr id="3" name="Text Placeholder 2"/>
          <p:cNvSpPr>
            <a:spLocks noGrp="1"/>
          </p:cNvSpPr>
          <p:nvPr>
            <p:ph type="body" idx="1"/>
          </p:nvPr>
        </p:nvSpPr>
        <p:spPr>
          <a:xfrm>
            <a:off x="533400" y="914400"/>
            <a:ext cx="3581400" cy="650874"/>
          </a:xfrm>
        </p:spPr>
        <p:txBody>
          <a:bodyPr>
            <a:normAutofit/>
          </a:bodyPr>
          <a:lstStyle/>
          <a:p>
            <a:pPr algn="ctr"/>
            <a:r>
              <a:rPr lang="en-US" sz="3600" dirty="0" smtClean="0"/>
              <a:t>Federalists</a:t>
            </a:r>
            <a:r>
              <a:rPr lang="en-US" dirty="0" smtClean="0">
                <a:solidFill>
                  <a:schemeClr val="bg1"/>
                </a:solidFill>
              </a:rPr>
              <a:t>	</a:t>
            </a:r>
            <a:endParaRPr lang="en-US" dirty="0">
              <a:solidFill>
                <a:schemeClr val="bg1"/>
              </a:solidFill>
            </a:endParaRPr>
          </a:p>
        </p:txBody>
      </p:sp>
      <p:sp>
        <p:nvSpPr>
          <p:cNvPr id="4" name="Content Placeholder 3"/>
          <p:cNvSpPr>
            <a:spLocks noGrp="1"/>
          </p:cNvSpPr>
          <p:nvPr>
            <p:ph sz="half" idx="2"/>
          </p:nvPr>
        </p:nvSpPr>
        <p:spPr>
          <a:xfrm>
            <a:off x="228600" y="1524000"/>
            <a:ext cx="3886200" cy="4648200"/>
          </a:xfrm>
        </p:spPr>
        <p:txBody>
          <a:bodyPr/>
          <a:lstStyle/>
          <a:p>
            <a:r>
              <a:rPr lang="en-US" dirty="0" smtClean="0"/>
              <a:t>Favored ratification</a:t>
            </a:r>
          </a:p>
          <a:p>
            <a:r>
              <a:rPr lang="en-US" dirty="0" smtClean="0"/>
              <a:t>Thought that a strong federal government was needed</a:t>
            </a:r>
          </a:p>
          <a:p>
            <a:r>
              <a:rPr lang="en-US" dirty="0" smtClean="0"/>
              <a:t>Thought any problems with the Constitution could be fixed once the federal government has the power to fix it</a:t>
            </a:r>
          </a:p>
          <a:p>
            <a:r>
              <a:rPr lang="en-US" dirty="0" smtClean="0"/>
              <a:t>Lead by: James Madison and Alexander Hamilton</a:t>
            </a:r>
          </a:p>
          <a:p>
            <a:pPr lvl="1">
              <a:buNone/>
            </a:pPr>
            <a:endParaRPr lang="en-US" dirty="0" smtClean="0">
              <a:solidFill>
                <a:schemeClr val="bg1"/>
              </a:solidFill>
            </a:endParaRPr>
          </a:p>
          <a:p>
            <a:endParaRPr lang="en-US" dirty="0"/>
          </a:p>
        </p:txBody>
      </p:sp>
      <p:pic>
        <p:nvPicPr>
          <p:cNvPr id="7" name="Content Placeholder 6" descr="james_madison.jpg"/>
          <p:cNvPicPr>
            <a:picLocks noGrp="1" noChangeAspect="1"/>
          </p:cNvPicPr>
          <p:nvPr>
            <p:ph sz="quarter" idx="4"/>
          </p:nvPr>
        </p:nvPicPr>
        <p:blipFill>
          <a:blip r:embed="rId2" cstate="print"/>
          <a:stretch>
            <a:fillRect/>
          </a:stretch>
        </p:blipFill>
        <p:spPr>
          <a:xfrm>
            <a:off x="4038599" y="990600"/>
            <a:ext cx="2394857" cy="5638800"/>
          </a:xfrm>
        </p:spPr>
      </p:pic>
      <p:pic>
        <p:nvPicPr>
          <p:cNvPr id="8" name="Picture 7" descr="Alexander_Hamilton_portrait_by_John_Trumbull_1806.jpg"/>
          <p:cNvPicPr>
            <a:picLocks noChangeAspect="1"/>
          </p:cNvPicPr>
          <p:nvPr/>
        </p:nvPicPr>
        <p:blipFill>
          <a:blip r:embed="rId3" cstate="print"/>
          <a:stretch>
            <a:fillRect/>
          </a:stretch>
        </p:blipFill>
        <p:spPr>
          <a:xfrm>
            <a:off x="6553200" y="990600"/>
            <a:ext cx="2323904" cy="5638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lstStyle/>
          <a:p>
            <a:r>
              <a:rPr lang="en-US" dirty="0" smtClean="0"/>
              <a:t>Federalists vs. Anti-Federalists</a:t>
            </a:r>
            <a:endParaRPr lang="en-US" dirty="0"/>
          </a:p>
        </p:txBody>
      </p:sp>
      <p:sp>
        <p:nvSpPr>
          <p:cNvPr id="3" name="Text Placeholder 2"/>
          <p:cNvSpPr>
            <a:spLocks noGrp="1"/>
          </p:cNvSpPr>
          <p:nvPr>
            <p:ph type="body" idx="1"/>
          </p:nvPr>
        </p:nvSpPr>
        <p:spPr>
          <a:xfrm>
            <a:off x="4648200" y="990600"/>
            <a:ext cx="4040188" cy="650875"/>
          </a:xfrm>
        </p:spPr>
        <p:txBody>
          <a:bodyPr>
            <a:normAutofit/>
          </a:bodyPr>
          <a:lstStyle/>
          <a:p>
            <a:pPr algn="ctr"/>
            <a:r>
              <a:rPr lang="en-US" sz="3600" dirty="0" smtClean="0"/>
              <a:t>Anti-Federalists</a:t>
            </a:r>
            <a:endParaRPr lang="en-US" sz="3600" dirty="0"/>
          </a:p>
        </p:txBody>
      </p:sp>
      <p:sp>
        <p:nvSpPr>
          <p:cNvPr id="4" name="Content Placeholder 3"/>
          <p:cNvSpPr>
            <a:spLocks noGrp="1"/>
          </p:cNvSpPr>
          <p:nvPr>
            <p:ph sz="half" idx="2"/>
          </p:nvPr>
        </p:nvSpPr>
        <p:spPr>
          <a:xfrm>
            <a:off x="4572000" y="1600200"/>
            <a:ext cx="4267200" cy="5257800"/>
          </a:xfrm>
        </p:spPr>
        <p:txBody>
          <a:bodyPr>
            <a:normAutofit fontScale="92500" lnSpcReduction="10000"/>
          </a:bodyPr>
          <a:lstStyle/>
          <a:p>
            <a:r>
              <a:rPr lang="en-US" dirty="0" smtClean="0"/>
              <a:t>Those who didn’t want the Constitution to be passed</a:t>
            </a:r>
          </a:p>
          <a:p>
            <a:r>
              <a:rPr lang="en-US" dirty="0" smtClean="0"/>
              <a:t>Included Thomas Jefferson, George Mason, Patrick Henry, and Sam Adams </a:t>
            </a:r>
          </a:p>
          <a:p>
            <a:r>
              <a:rPr lang="en-US" dirty="0" smtClean="0"/>
              <a:t>Problems with the Constitution</a:t>
            </a:r>
          </a:p>
          <a:p>
            <a:pPr marL="914400" lvl="1" indent="-457200">
              <a:buFont typeface="+mj-lt"/>
              <a:buAutoNum type="arabicPeriod"/>
            </a:pPr>
            <a:r>
              <a:rPr lang="en-US" sz="2200" dirty="0" smtClean="0"/>
              <a:t>Believed Constitution made the Federal government too strong and took too much authority from the states</a:t>
            </a:r>
          </a:p>
          <a:p>
            <a:pPr marL="1090613" lvl="2" indent="-233363"/>
            <a:r>
              <a:rPr lang="en-US" dirty="0" smtClean="0"/>
              <a:t>Don’t want to have the Revolution to be for nothing</a:t>
            </a:r>
          </a:p>
          <a:p>
            <a:pPr marL="914400" lvl="1" indent="-457200">
              <a:buFont typeface="+mj-lt"/>
              <a:buAutoNum type="arabicPeriod"/>
            </a:pPr>
            <a:r>
              <a:rPr lang="en-US" sz="2200" dirty="0" smtClean="0"/>
              <a:t>The Constitution originally did not have a Bill of Rights</a:t>
            </a:r>
          </a:p>
          <a:p>
            <a:pPr marL="914400" lvl="1" indent="-457200">
              <a:buFont typeface="+mj-lt"/>
              <a:buAutoNum type="arabicPeriod"/>
            </a:pPr>
            <a:r>
              <a:rPr lang="en-US" sz="2200" dirty="0" smtClean="0"/>
              <a:t>Thought the President would soon become a King</a:t>
            </a:r>
          </a:p>
          <a:p>
            <a:pPr marL="914400" lvl="1" indent="-457200">
              <a:buFont typeface="+mj-lt"/>
              <a:buAutoNum type="arabicPeriod"/>
            </a:pPr>
            <a:endParaRPr lang="en-US" dirty="0" smtClean="0">
              <a:solidFill>
                <a:schemeClr val="bg1"/>
              </a:solidFill>
            </a:endParaRPr>
          </a:p>
          <a:p>
            <a:endParaRPr lang="en-US" dirty="0"/>
          </a:p>
        </p:txBody>
      </p:sp>
      <p:pic>
        <p:nvPicPr>
          <p:cNvPr id="7" name="Content Placeholder 6" descr="GUNCONTROL18.jpg"/>
          <p:cNvPicPr>
            <a:picLocks noGrp="1" noChangeAspect="1"/>
          </p:cNvPicPr>
          <p:nvPr>
            <p:ph sz="quarter" idx="4"/>
          </p:nvPr>
        </p:nvPicPr>
        <p:blipFill>
          <a:blip r:embed="rId2" cstate="print"/>
          <a:stretch>
            <a:fillRect/>
          </a:stretch>
        </p:blipFill>
        <p:spPr>
          <a:xfrm>
            <a:off x="2362200" y="1143000"/>
            <a:ext cx="2133600" cy="2895600"/>
          </a:xfrm>
        </p:spPr>
      </p:pic>
      <p:pic>
        <p:nvPicPr>
          <p:cNvPr id="9" name="Picture 8" descr="Thomas_Jefferson_by_Charles_Willson_Peale_1791.jpg"/>
          <p:cNvPicPr>
            <a:picLocks noChangeAspect="1"/>
          </p:cNvPicPr>
          <p:nvPr/>
        </p:nvPicPr>
        <p:blipFill>
          <a:blip r:embed="rId3" cstate="print"/>
          <a:stretch>
            <a:fillRect/>
          </a:stretch>
        </p:blipFill>
        <p:spPr>
          <a:xfrm>
            <a:off x="152400" y="1143000"/>
            <a:ext cx="2209800" cy="2895600"/>
          </a:xfrm>
          <a:prstGeom prst="rect">
            <a:avLst/>
          </a:prstGeom>
        </p:spPr>
      </p:pic>
      <p:pic>
        <p:nvPicPr>
          <p:cNvPr id="8" name="Picture 7" descr="Copy (2) of SamAdamscopley.jpg"/>
          <p:cNvPicPr>
            <a:picLocks noChangeAspect="1"/>
          </p:cNvPicPr>
          <p:nvPr/>
        </p:nvPicPr>
        <p:blipFill>
          <a:blip r:embed="rId4"/>
          <a:stretch>
            <a:fillRect/>
          </a:stretch>
        </p:blipFill>
        <p:spPr>
          <a:xfrm>
            <a:off x="152400" y="4038600"/>
            <a:ext cx="2209800" cy="2590800"/>
          </a:xfrm>
          <a:prstGeom prst="rect">
            <a:avLst/>
          </a:prstGeom>
        </p:spPr>
      </p:pic>
      <p:pic>
        <p:nvPicPr>
          <p:cNvPr id="5122" name="Picture 2" descr="http://travisthornton.net/wp-content/uploads/2009/07/patrick_henry.jpg"/>
          <p:cNvPicPr>
            <a:picLocks noChangeAspect="1" noChangeArrowheads="1"/>
          </p:cNvPicPr>
          <p:nvPr/>
        </p:nvPicPr>
        <p:blipFill>
          <a:blip r:embed="rId5" cstate="print"/>
          <a:srcRect/>
          <a:stretch>
            <a:fillRect/>
          </a:stretch>
        </p:blipFill>
        <p:spPr bwMode="auto">
          <a:xfrm>
            <a:off x="2362200" y="4038600"/>
            <a:ext cx="2133600" cy="258639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Debates Begin</a:t>
            </a:r>
            <a:endParaRPr lang="en-US" dirty="0"/>
          </a:p>
        </p:txBody>
      </p:sp>
      <p:sp>
        <p:nvSpPr>
          <p:cNvPr id="3" name="Content Placeholder 2"/>
          <p:cNvSpPr>
            <a:spLocks noGrp="1"/>
          </p:cNvSpPr>
          <p:nvPr>
            <p:ph sz="half" idx="1"/>
          </p:nvPr>
        </p:nvSpPr>
        <p:spPr>
          <a:xfrm>
            <a:off x="457200" y="4038600"/>
            <a:ext cx="8229600" cy="2590800"/>
          </a:xfrm>
        </p:spPr>
        <p:txBody>
          <a:bodyPr/>
          <a:lstStyle/>
          <a:p>
            <a:endParaRPr lang="en-US" dirty="0" smtClean="0"/>
          </a:p>
          <a:p>
            <a:r>
              <a:rPr lang="en-US" dirty="0" smtClean="0"/>
              <a:t>Heated debates begin, with each side trying to persuade the different states and voters to vote the way they wanted to</a:t>
            </a:r>
          </a:p>
        </p:txBody>
      </p:sp>
      <p:pic>
        <p:nvPicPr>
          <p:cNvPr id="5" name="Content Placeholder 4" descr="Signingconstitu.jpg"/>
          <p:cNvPicPr>
            <a:picLocks noGrp="1" noChangeAspect="1"/>
          </p:cNvPicPr>
          <p:nvPr>
            <p:ph sz="half" idx="2"/>
          </p:nvPr>
        </p:nvPicPr>
        <p:blipFill>
          <a:blip r:embed="rId2" cstate="print"/>
          <a:stretch>
            <a:fillRect/>
          </a:stretch>
        </p:blipFill>
        <p:spPr>
          <a:xfrm>
            <a:off x="457200" y="609600"/>
            <a:ext cx="8229600" cy="3962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7200" b="1" dirty="0" smtClean="0"/>
              <a:t>How About You?</a:t>
            </a:r>
            <a:endParaRPr lang="en-US" sz="7200" b="1" dirty="0"/>
          </a:p>
        </p:txBody>
      </p:sp>
      <p:sp>
        <p:nvSpPr>
          <p:cNvPr id="3" name="Content Placeholder 2"/>
          <p:cNvSpPr>
            <a:spLocks noGrp="1"/>
          </p:cNvSpPr>
          <p:nvPr>
            <p:ph idx="1"/>
          </p:nvPr>
        </p:nvSpPr>
        <p:spPr>
          <a:xfrm>
            <a:off x="304800" y="2590800"/>
            <a:ext cx="8382000" cy="3001963"/>
          </a:xfrm>
        </p:spPr>
        <p:txBody>
          <a:bodyPr>
            <a:normAutofit/>
          </a:bodyPr>
          <a:lstStyle/>
          <a:p>
            <a:pPr algn="ctr">
              <a:buNone/>
            </a:pPr>
            <a:r>
              <a:rPr lang="en-US" sz="6000" dirty="0" smtClean="0"/>
              <a:t>Which side of this argument do you agree with?  Why?</a:t>
            </a:r>
            <a:endParaRPr lang="en-US" sz="6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7" y="-228600"/>
            <a:ext cx="8229600" cy="884238"/>
          </a:xfrm>
        </p:spPr>
        <p:txBody>
          <a:bodyPr/>
          <a:lstStyle/>
          <a:p>
            <a:r>
              <a:rPr lang="en-US" dirty="0" smtClean="0"/>
              <a:t>Federalist Papers</a:t>
            </a:r>
            <a:endParaRPr lang="en-US" dirty="0"/>
          </a:p>
        </p:txBody>
      </p:sp>
      <p:sp>
        <p:nvSpPr>
          <p:cNvPr id="3" name="Content Placeholder 2"/>
          <p:cNvSpPr>
            <a:spLocks noGrp="1"/>
          </p:cNvSpPr>
          <p:nvPr>
            <p:ph sz="half" idx="1"/>
          </p:nvPr>
        </p:nvSpPr>
        <p:spPr>
          <a:xfrm>
            <a:off x="228600" y="914400"/>
            <a:ext cx="5257800" cy="5943600"/>
          </a:xfrm>
        </p:spPr>
        <p:txBody>
          <a:bodyPr>
            <a:normAutofit fontScale="92500" lnSpcReduction="10000"/>
          </a:bodyPr>
          <a:lstStyle/>
          <a:p>
            <a:r>
              <a:rPr lang="en-US" sz="3300" dirty="0"/>
              <a:t>One of the most important defenses of the Constitution was a series of essays and newspaper articles known as the Federalist Papers</a:t>
            </a:r>
          </a:p>
          <a:p>
            <a:pPr lvl="1"/>
            <a:r>
              <a:rPr lang="en-US" sz="2800" dirty="0"/>
              <a:t>Written by “</a:t>
            </a:r>
            <a:r>
              <a:rPr lang="en-US" sz="2800" dirty="0" err="1"/>
              <a:t>Publius</a:t>
            </a:r>
            <a:r>
              <a:rPr lang="en-US" sz="2800" dirty="0"/>
              <a:t>”</a:t>
            </a:r>
          </a:p>
          <a:p>
            <a:pPr lvl="2"/>
            <a:r>
              <a:rPr lang="en-US" sz="2100" dirty="0"/>
              <a:t>Actually Madison, Hamilton, and John Jay</a:t>
            </a:r>
          </a:p>
          <a:p>
            <a:r>
              <a:rPr lang="en-US" sz="3300" dirty="0" smtClean="0"/>
              <a:t>Reassured </a:t>
            </a:r>
            <a:r>
              <a:rPr lang="en-US" sz="3300" dirty="0"/>
              <a:t>the people that the new stronger national government would not overpower the states and was needed for the welfare of the entire </a:t>
            </a:r>
            <a:r>
              <a:rPr lang="en-US" sz="3300" dirty="0" smtClean="0"/>
              <a:t>nation</a:t>
            </a:r>
          </a:p>
          <a:p>
            <a:pPr lvl="1"/>
            <a:endParaRPr lang="en-US" sz="2900" dirty="0" smtClean="0"/>
          </a:p>
          <a:p>
            <a:pPr lvl="1"/>
            <a:endParaRPr lang="en-US" dirty="0"/>
          </a:p>
        </p:txBody>
      </p:sp>
      <p:sp>
        <p:nvSpPr>
          <p:cNvPr id="4" name="Content Placeholder 3"/>
          <p:cNvSpPr>
            <a:spLocks noGrp="1"/>
          </p:cNvSpPr>
          <p:nvPr>
            <p:ph sz="half" idx="2"/>
          </p:nvPr>
        </p:nvSpPr>
        <p:spPr>
          <a:xfrm>
            <a:off x="4572000" y="838200"/>
            <a:ext cx="4038600" cy="4525963"/>
          </a:xfrm>
        </p:spPr>
        <p:txBody>
          <a:bodyPr>
            <a:normAutofit fontScale="92500" lnSpcReduction="10000"/>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762000"/>
            <a:ext cx="3457073"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24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4267200" y="4191000"/>
            <a:ext cx="4648200" cy="2514600"/>
          </a:xfrm>
        </p:spPr>
        <p:txBody>
          <a:bodyPr/>
          <a:lstStyle/>
          <a:p>
            <a:r>
              <a:rPr lang="en-US" dirty="0" smtClean="0"/>
              <a:t>Governments are necessary, and in order to make governments work citizens must yield some of their rights to it. </a:t>
            </a:r>
            <a:endParaRPr lang="en-US" dirty="0"/>
          </a:p>
        </p:txBody>
      </p:sp>
      <p:pic>
        <p:nvPicPr>
          <p:cNvPr id="1027" name="Picture 3"/>
          <p:cNvPicPr>
            <a:picLocks noGrp="1" noChangeAspect="1" noChangeArrowheads="1"/>
          </p:cNvPicPr>
          <p:nvPr>
            <p:ph sz="half" idx="1"/>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8600" y="4122057"/>
            <a:ext cx="4038600" cy="309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1143000" y="533400"/>
            <a:ext cx="7391400" cy="3581400"/>
          </a:xfrm>
          <a:prstGeom prst="wedgeRoundRectCallout">
            <a:avLst>
              <a:gd name="adj1" fmla="val -23386"/>
              <a:gd name="adj2" fmla="val 653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“Nothing is more certain than the indispensable necessity of government, and it is equally undeniable, that whenever and however it is instituted, the people must cede to it some of their natural rights in order to vest it with requisite powers.” (Federalist No. 2)</a:t>
            </a:r>
          </a:p>
        </p:txBody>
      </p:sp>
    </p:spTree>
    <p:extLst>
      <p:ext uri="{BB962C8B-B14F-4D97-AF65-F5344CB8AC3E}">
        <p14:creationId xmlns:p14="http://schemas.microsoft.com/office/powerpoint/2010/main" val="197983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lstStyle/>
          <a:p>
            <a:r>
              <a:rPr lang="en-US" dirty="0" smtClean="0"/>
              <a:t>Ratification</a:t>
            </a:r>
            <a:endParaRPr lang="en-US" dirty="0"/>
          </a:p>
        </p:txBody>
      </p:sp>
      <p:sp>
        <p:nvSpPr>
          <p:cNvPr id="3" name="Content Placeholder 2"/>
          <p:cNvSpPr>
            <a:spLocks noGrp="1"/>
          </p:cNvSpPr>
          <p:nvPr>
            <p:ph sz="half" idx="1"/>
          </p:nvPr>
        </p:nvSpPr>
        <p:spPr>
          <a:xfrm>
            <a:off x="152400" y="1066800"/>
            <a:ext cx="4191000" cy="5562600"/>
          </a:xfrm>
        </p:spPr>
        <p:txBody>
          <a:bodyPr>
            <a:normAutofit/>
          </a:bodyPr>
          <a:lstStyle/>
          <a:p>
            <a:r>
              <a:rPr lang="en-US" dirty="0" smtClean="0"/>
              <a:t>The Constitution only needed 9/13 to be ratified (accepted); but it needed to be unanimous to be truly effective.</a:t>
            </a:r>
          </a:p>
          <a:p>
            <a:pPr lvl="1"/>
            <a:r>
              <a:rPr lang="en-US" dirty="0" smtClean="0"/>
              <a:t>Delaware was the 1</a:t>
            </a:r>
            <a:r>
              <a:rPr lang="en-US" baseline="30000" dirty="0" smtClean="0"/>
              <a:t>st</a:t>
            </a:r>
            <a:r>
              <a:rPr lang="en-US" dirty="0" smtClean="0"/>
              <a:t> State</a:t>
            </a:r>
          </a:p>
          <a:p>
            <a:pPr lvl="1"/>
            <a:r>
              <a:rPr lang="en-US" dirty="0" smtClean="0"/>
              <a:t>Rhode Island was the last</a:t>
            </a:r>
          </a:p>
          <a:p>
            <a:pPr lvl="2"/>
            <a:r>
              <a:rPr lang="en-US" dirty="0" smtClean="0"/>
              <a:t>Federalist Papers were very affective</a:t>
            </a:r>
          </a:p>
          <a:p>
            <a:pPr lvl="2"/>
            <a:r>
              <a:rPr lang="en-US" dirty="0" smtClean="0"/>
              <a:t>Many states only ratified after being promised a national Bill of Rights</a:t>
            </a:r>
            <a:endParaRPr lang="en-US" dirty="0"/>
          </a:p>
        </p:txBody>
      </p:sp>
      <p:pic>
        <p:nvPicPr>
          <p:cNvPr id="205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43400" y="1066800"/>
            <a:ext cx="4703254"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360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TotalTime>
  <Words>448</Words>
  <Application>Microsoft Office PowerPoint</Application>
  <PresentationFormat>On-screen Show (4:3)</PresentationFormat>
  <Paragraphs>40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Federalists  vs.  Anti-Federalists</vt:lpstr>
      <vt:lpstr>Ratification of the Constitution</vt:lpstr>
      <vt:lpstr>Federalists vs. Anti-Federalists</vt:lpstr>
      <vt:lpstr>Federalists vs. Anti-Federalists</vt:lpstr>
      <vt:lpstr>Debates Begin</vt:lpstr>
      <vt:lpstr>How About You?</vt:lpstr>
      <vt:lpstr>Federalist Papers</vt:lpstr>
      <vt:lpstr>PowerPoint Presentation</vt:lpstr>
      <vt:lpstr>Ratification</vt:lpstr>
      <vt:lpstr>Bill of Rights</vt:lpstr>
    </vt:vector>
  </TitlesOfParts>
  <Company>Russell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Federalists vs. Anti-Federalists</dc:title>
  <dc:creator>Jason Metz</dc:creator>
  <cp:lastModifiedBy>CPCSC</cp:lastModifiedBy>
  <cp:revision>40</cp:revision>
  <dcterms:created xsi:type="dcterms:W3CDTF">2010-01-10T20:21:36Z</dcterms:created>
  <dcterms:modified xsi:type="dcterms:W3CDTF">2015-10-27T20:01:40Z</dcterms:modified>
</cp:coreProperties>
</file>