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9"/>
  </p:handoutMasterIdLst>
  <p:sldIdLst>
    <p:sldId id="256" r:id="rId2"/>
    <p:sldId id="257" r:id="rId3"/>
    <p:sldId id="258" r:id="rId4"/>
    <p:sldId id="259" r:id="rId5"/>
    <p:sldId id="260" r:id="rId6"/>
    <p:sldId id="270" r:id="rId7"/>
    <p:sldId id="271" r:id="rId8"/>
    <p:sldId id="272" r:id="rId9"/>
    <p:sldId id="268" r:id="rId10"/>
    <p:sldId id="261" r:id="rId11"/>
    <p:sldId id="269" r:id="rId12"/>
    <p:sldId id="262" r:id="rId13"/>
    <p:sldId id="263" r:id="rId14"/>
    <p:sldId id="264" r:id="rId15"/>
    <p:sldId id="265"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8" autoAdjust="0"/>
    <p:restoredTop sz="75666" autoAdjust="0"/>
  </p:normalViewPr>
  <p:slideViewPr>
    <p:cSldViewPr>
      <p:cViewPr>
        <p:scale>
          <a:sx n="70" d="100"/>
          <a:sy n="70" d="100"/>
        </p:scale>
        <p:origin x="-72" y="-72"/>
      </p:cViewPr>
      <p:guideLst>
        <p:guide orient="horz" pos="2160"/>
        <p:guide pos="2880"/>
      </p:guideLst>
    </p:cSldViewPr>
  </p:slideViewPr>
  <p:outlineViewPr>
    <p:cViewPr>
      <p:scale>
        <a:sx n="33" d="100"/>
        <a:sy n="33" d="100"/>
      </p:scale>
      <p:origin x="48" y="50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151911-E575-4F4C-8F3B-981E3B866C68}" type="datetimeFigureOut">
              <a:rPr lang="en-US" smtClean="0"/>
              <a:pPr/>
              <a:t>10/27/2015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84FD91-A863-4957-A3B9-0C1866DE45ED}" type="slidenum">
              <a:rPr lang="en-US" smtClean="0"/>
              <a:pPr/>
              <a:t>‹#›</a:t>
            </a:fld>
            <a:endParaRPr lang="en-US"/>
          </a:p>
        </p:txBody>
      </p:sp>
    </p:spTree>
    <p:extLst>
      <p:ext uri="{BB962C8B-B14F-4D97-AF65-F5344CB8AC3E}">
        <p14:creationId xmlns:p14="http://schemas.microsoft.com/office/powerpoint/2010/main" val="36597131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BCFDF-EFEF-466C-BAAE-930F74E8A30C}" type="datetimeFigureOut">
              <a:rPr lang="en-US" smtClean="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968DF7-6AC7-4141-8447-F0D42173EE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BCFDF-EFEF-466C-BAAE-930F74E8A30C}" type="datetimeFigureOut">
              <a:rPr lang="en-US" smtClean="0"/>
              <a:pPr/>
              <a:t>10/27/2015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68DF7-6AC7-4141-8447-F0D42173EE6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itchFamily="34" charset="0"/>
              </a:rPr>
              <a:t>Constitutional Convention</a:t>
            </a:r>
            <a:endParaRPr lang="en-US" dirty="0">
              <a:latin typeface="Arial Black" pitchFamily="34" charset="0"/>
            </a:endParaRPr>
          </a:p>
        </p:txBody>
      </p:sp>
      <p:sp>
        <p:nvSpPr>
          <p:cNvPr id="3" name="Subtitle 2"/>
          <p:cNvSpPr>
            <a:spLocks noGrp="1"/>
          </p:cNvSpPr>
          <p:nvPr>
            <p:ph type="subTitle" idx="1"/>
          </p:nvPr>
        </p:nvSpPr>
        <p:spPr>
          <a:xfrm>
            <a:off x="1371600" y="4114800"/>
            <a:ext cx="6400800" cy="1752600"/>
          </a:xfrm>
        </p:spPr>
        <p:txBody>
          <a:bodyPr/>
          <a:lstStyle/>
          <a:p>
            <a:r>
              <a:rPr lang="en-US" dirty="0" smtClean="0">
                <a:latin typeface="Arial Black" pitchFamily="34" charset="0"/>
              </a:rPr>
              <a:t>A series of compromises</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Two Differing Plans</a:t>
            </a:r>
            <a:endParaRPr lang="en-US" dirty="0"/>
          </a:p>
        </p:txBody>
      </p:sp>
      <p:sp>
        <p:nvSpPr>
          <p:cNvPr id="3" name="Text Placeholder 2"/>
          <p:cNvSpPr>
            <a:spLocks noGrp="1"/>
          </p:cNvSpPr>
          <p:nvPr>
            <p:ph type="body" idx="1"/>
          </p:nvPr>
        </p:nvSpPr>
        <p:spPr>
          <a:xfrm>
            <a:off x="685800" y="1066800"/>
            <a:ext cx="4040188" cy="639762"/>
          </a:xfrm>
        </p:spPr>
        <p:txBody>
          <a:bodyPr>
            <a:noAutofit/>
          </a:bodyPr>
          <a:lstStyle/>
          <a:p>
            <a:pPr algn="ctr"/>
            <a:r>
              <a:rPr lang="en-US" sz="4000" dirty="0" smtClean="0"/>
              <a:t>Virginia Plan		</a:t>
            </a:r>
            <a:endParaRPr lang="en-US" sz="4000" dirty="0"/>
          </a:p>
        </p:txBody>
      </p:sp>
      <p:sp>
        <p:nvSpPr>
          <p:cNvPr id="4" name="Content Placeholder 3"/>
          <p:cNvSpPr>
            <a:spLocks noGrp="1"/>
          </p:cNvSpPr>
          <p:nvPr>
            <p:ph sz="half" idx="2"/>
          </p:nvPr>
        </p:nvSpPr>
        <p:spPr>
          <a:xfrm>
            <a:off x="0" y="1828800"/>
            <a:ext cx="4419600" cy="4800600"/>
          </a:xfrm>
        </p:spPr>
        <p:txBody>
          <a:bodyPr>
            <a:normAutofit fontScale="92500"/>
          </a:bodyPr>
          <a:lstStyle/>
          <a:p>
            <a:r>
              <a:rPr lang="en-US" sz="3600" dirty="0" smtClean="0"/>
              <a:t>Executive Branch:</a:t>
            </a:r>
          </a:p>
          <a:p>
            <a:pPr lvl="1"/>
            <a:r>
              <a:rPr lang="en-US" sz="3200" dirty="0" smtClean="0"/>
              <a:t>Enforce laws</a:t>
            </a:r>
          </a:p>
          <a:p>
            <a:r>
              <a:rPr lang="en-US" sz="3600" dirty="0" smtClean="0"/>
              <a:t>Judicial Branch:</a:t>
            </a:r>
          </a:p>
          <a:p>
            <a:pPr lvl="1"/>
            <a:r>
              <a:rPr lang="en-US" sz="3200" dirty="0" smtClean="0"/>
              <a:t>Interpret laws</a:t>
            </a:r>
          </a:p>
          <a:p>
            <a:r>
              <a:rPr lang="en-US" sz="3600" dirty="0" smtClean="0"/>
              <a:t>Legislative Branch:</a:t>
            </a:r>
          </a:p>
          <a:p>
            <a:pPr lvl="1"/>
            <a:r>
              <a:rPr lang="en-US" sz="3200" dirty="0" smtClean="0"/>
              <a:t>Made up of 2 Houses </a:t>
            </a:r>
          </a:p>
          <a:p>
            <a:pPr lvl="1"/>
            <a:r>
              <a:rPr lang="en-US" sz="2800" dirty="0" smtClean="0"/>
              <a:t>Representation determined by the population of a state</a:t>
            </a:r>
          </a:p>
        </p:txBody>
      </p:sp>
      <p:sp>
        <p:nvSpPr>
          <p:cNvPr id="5" name="Text Placeholder 4"/>
          <p:cNvSpPr>
            <a:spLocks noGrp="1"/>
          </p:cNvSpPr>
          <p:nvPr>
            <p:ph type="body" sz="quarter" idx="3"/>
          </p:nvPr>
        </p:nvSpPr>
        <p:spPr>
          <a:xfrm>
            <a:off x="4572000" y="1219200"/>
            <a:ext cx="4041775" cy="639762"/>
          </a:xfrm>
        </p:spPr>
        <p:txBody>
          <a:bodyPr>
            <a:noAutofit/>
          </a:bodyPr>
          <a:lstStyle/>
          <a:p>
            <a:pPr algn="ctr"/>
            <a:endParaRPr lang="en-US" sz="4000" dirty="0"/>
          </a:p>
        </p:txBody>
      </p:sp>
      <p:pic>
        <p:nvPicPr>
          <p:cNvPr id="9" name="Content Placeholder 8" descr="virginia.gif"/>
          <p:cNvPicPr>
            <a:picLocks noGrp="1" noChangeAspect="1"/>
          </p:cNvPicPr>
          <p:nvPr>
            <p:ph sz="quarter" idx="4"/>
          </p:nvPr>
        </p:nvPicPr>
        <p:blipFill>
          <a:blip r:embed="rId2"/>
          <a:stretch>
            <a:fillRect/>
          </a:stretch>
        </p:blipFill>
        <p:spPr>
          <a:xfrm>
            <a:off x="4114800" y="-609600"/>
            <a:ext cx="4724400" cy="7467600"/>
          </a:xfrm>
          <a:prstGeom prst="rect">
            <a:avLst/>
          </a:prstGeom>
        </p:spPr>
      </p:pic>
      <p:sp>
        <p:nvSpPr>
          <p:cNvPr id="11" name="TextBox 10"/>
          <p:cNvSpPr txBox="1"/>
          <p:nvPr/>
        </p:nvSpPr>
        <p:spPr>
          <a:xfrm>
            <a:off x="4495800" y="4495800"/>
            <a:ext cx="4343400" cy="1415772"/>
          </a:xfrm>
          <a:prstGeom prst="rect">
            <a:avLst/>
          </a:prstGeom>
          <a:noFill/>
        </p:spPr>
        <p:txBody>
          <a:bodyPr wrap="square" rtlCol="0">
            <a:spAutoFit/>
          </a:bodyPr>
          <a:lstStyle/>
          <a:p>
            <a:pPr marL="0" lvl="1" indent="0" algn="ctr">
              <a:buNone/>
            </a:pPr>
            <a:r>
              <a:rPr lang="en-US" sz="4300" b="1" dirty="0" smtClean="0"/>
              <a:t>Who does this benefit?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p:spPr>
        <p:txBody>
          <a:bodyPr/>
          <a:lstStyle/>
          <a:p>
            <a:r>
              <a:rPr lang="en-US" dirty="0" smtClean="0"/>
              <a:t>Two Differing Plans</a:t>
            </a:r>
            <a:endParaRPr lang="en-US" dirty="0"/>
          </a:p>
        </p:txBody>
      </p:sp>
      <p:sp>
        <p:nvSpPr>
          <p:cNvPr id="3" name="Content Placeholder 2"/>
          <p:cNvSpPr>
            <a:spLocks noGrp="1"/>
          </p:cNvSpPr>
          <p:nvPr>
            <p:ph sz="half" idx="1"/>
          </p:nvPr>
        </p:nvSpPr>
        <p:spPr>
          <a:xfrm>
            <a:off x="457200" y="1219200"/>
            <a:ext cx="4495800" cy="5410200"/>
          </a:xfrm>
        </p:spPr>
        <p:txBody>
          <a:bodyPr/>
          <a:lstStyle/>
          <a:p>
            <a:r>
              <a:rPr lang="en-US" sz="3600" dirty="0" smtClean="0"/>
              <a:t>Executive Branch:</a:t>
            </a:r>
          </a:p>
          <a:p>
            <a:pPr lvl="1"/>
            <a:r>
              <a:rPr lang="en-US" sz="3200" dirty="0" smtClean="0"/>
              <a:t>Enforce laws</a:t>
            </a:r>
          </a:p>
          <a:p>
            <a:r>
              <a:rPr lang="en-US" sz="3600" dirty="0" smtClean="0"/>
              <a:t>Judicial Branch:</a:t>
            </a:r>
          </a:p>
          <a:p>
            <a:pPr lvl="1"/>
            <a:r>
              <a:rPr lang="en-US" sz="3200" dirty="0" smtClean="0"/>
              <a:t>Interpret laws</a:t>
            </a:r>
          </a:p>
          <a:p>
            <a:r>
              <a:rPr lang="en-US" sz="3600" dirty="0" smtClean="0"/>
              <a:t>Legislative Branch</a:t>
            </a:r>
          </a:p>
          <a:p>
            <a:pPr lvl="1"/>
            <a:r>
              <a:rPr lang="en-US" sz="3200" dirty="0" smtClean="0"/>
              <a:t>1 House where representation was equal for all states</a:t>
            </a:r>
            <a:endParaRPr lang="en-US" sz="3200" dirty="0"/>
          </a:p>
        </p:txBody>
      </p:sp>
      <p:pic>
        <p:nvPicPr>
          <p:cNvPr id="5" name="Picture 2" descr="C:\Documents and Settings\staff\Local Settings\Temporary Internet Files\Content.IE5\DZM2RSRY\MC900013510[1].wmf"/>
          <p:cNvPicPr>
            <a:picLocks noGrp="1" noChangeAspect="1" noChangeArrowheads="1"/>
          </p:cNvPicPr>
          <p:nvPr>
            <p:ph sz="half" idx="2"/>
          </p:nvPr>
        </p:nvPicPr>
        <p:blipFill>
          <a:blip r:embed="rId2"/>
          <a:srcRect/>
          <a:stretch>
            <a:fillRect/>
          </a:stretch>
        </p:blipFill>
        <p:spPr bwMode="auto">
          <a:xfrm>
            <a:off x="5943600" y="1143000"/>
            <a:ext cx="1600200" cy="3429000"/>
          </a:xfrm>
          <a:prstGeom prst="rect">
            <a:avLst/>
          </a:prstGeom>
          <a:noFill/>
        </p:spPr>
      </p:pic>
      <p:sp>
        <p:nvSpPr>
          <p:cNvPr id="6" name="TextBox 5"/>
          <p:cNvSpPr txBox="1"/>
          <p:nvPr/>
        </p:nvSpPr>
        <p:spPr>
          <a:xfrm>
            <a:off x="4648200" y="4724400"/>
            <a:ext cx="4495800" cy="1754326"/>
          </a:xfrm>
          <a:prstGeom prst="rect">
            <a:avLst/>
          </a:prstGeom>
          <a:noFill/>
        </p:spPr>
        <p:txBody>
          <a:bodyPr wrap="square" rtlCol="0">
            <a:spAutoFit/>
          </a:bodyPr>
          <a:lstStyle/>
          <a:p>
            <a:pPr algn="ctr"/>
            <a:r>
              <a:rPr lang="en-US" sz="3600" dirty="0" smtClean="0"/>
              <a:t>Which type of states would prefer this plan to the Virginia Plan?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6096000" cy="1143000"/>
          </a:xfrm>
        </p:spPr>
        <p:txBody>
          <a:bodyPr>
            <a:noAutofit/>
          </a:bodyPr>
          <a:lstStyle/>
          <a:p>
            <a:r>
              <a:rPr lang="en-US" sz="6000" b="1" dirty="0" smtClean="0"/>
              <a:t>Which side do you think makes more sense?</a:t>
            </a:r>
            <a:endParaRPr lang="en-US" sz="6000" b="1" dirty="0"/>
          </a:p>
        </p:txBody>
      </p:sp>
      <p:pic>
        <p:nvPicPr>
          <p:cNvPr id="4" name="Picture 3" descr="virginia.gif"/>
          <p:cNvPicPr>
            <a:picLocks noChangeAspect="1"/>
          </p:cNvPicPr>
          <p:nvPr/>
        </p:nvPicPr>
        <p:blipFill>
          <a:blip r:embed="rId2"/>
          <a:stretch>
            <a:fillRect/>
          </a:stretch>
        </p:blipFill>
        <p:spPr>
          <a:xfrm>
            <a:off x="-152400" y="1066800"/>
            <a:ext cx="4495800" cy="7543800"/>
          </a:xfrm>
          <a:prstGeom prst="rect">
            <a:avLst/>
          </a:prstGeom>
        </p:spPr>
      </p:pic>
      <p:sp>
        <p:nvSpPr>
          <p:cNvPr id="5" name="TextBox 4"/>
          <p:cNvSpPr txBox="1"/>
          <p:nvPr/>
        </p:nvSpPr>
        <p:spPr>
          <a:xfrm>
            <a:off x="4419600" y="3124200"/>
            <a:ext cx="1600200" cy="1446550"/>
          </a:xfrm>
          <a:prstGeom prst="rect">
            <a:avLst/>
          </a:prstGeom>
          <a:noFill/>
        </p:spPr>
        <p:txBody>
          <a:bodyPr wrap="square" rtlCol="0">
            <a:spAutoFit/>
          </a:bodyPr>
          <a:lstStyle/>
          <a:p>
            <a:pPr algn="ctr"/>
            <a:r>
              <a:rPr lang="en-US" sz="8800" b="1" dirty="0" smtClean="0">
                <a:solidFill>
                  <a:srgbClr val="FF0000"/>
                </a:solidFill>
              </a:rPr>
              <a:t>VS</a:t>
            </a:r>
            <a:endParaRPr lang="en-US" sz="8800" b="1" dirty="0">
              <a:solidFill>
                <a:srgbClr val="FF0000"/>
              </a:solidFill>
            </a:endParaRPr>
          </a:p>
        </p:txBody>
      </p:sp>
      <p:pic>
        <p:nvPicPr>
          <p:cNvPr id="3074" name="Picture 2" descr="C:\Documents and Settings\staff\Local Settings\Temporary Internet Files\Content.IE5\DZM2RSRY\MC900013510[1].wmf"/>
          <p:cNvPicPr>
            <a:picLocks noChangeAspect="1" noChangeArrowheads="1"/>
          </p:cNvPicPr>
          <p:nvPr/>
        </p:nvPicPr>
        <p:blipFill>
          <a:blip r:embed="rId3"/>
          <a:srcRect/>
          <a:stretch>
            <a:fillRect/>
          </a:stretch>
        </p:blipFill>
        <p:spPr bwMode="auto">
          <a:xfrm>
            <a:off x="6705600" y="2895600"/>
            <a:ext cx="1066800" cy="25273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Great Compromise</a:t>
            </a:r>
            <a:endParaRPr lang="en-US" dirty="0"/>
          </a:p>
        </p:txBody>
      </p:sp>
      <p:sp>
        <p:nvSpPr>
          <p:cNvPr id="3" name="Content Placeholder 2"/>
          <p:cNvSpPr>
            <a:spLocks noGrp="1"/>
          </p:cNvSpPr>
          <p:nvPr>
            <p:ph sz="half" idx="1"/>
          </p:nvPr>
        </p:nvSpPr>
        <p:spPr>
          <a:xfrm>
            <a:off x="152400" y="1295400"/>
            <a:ext cx="5334000" cy="5334000"/>
          </a:xfrm>
        </p:spPr>
        <p:txBody>
          <a:bodyPr>
            <a:normAutofit fontScale="85000" lnSpcReduction="10000"/>
          </a:bodyPr>
          <a:lstStyle/>
          <a:p>
            <a:r>
              <a:rPr lang="en-US" sz="4000" dirty="0" smtClean="0"/>
              <a:t>Executive Branch:</a:t>
            </a:r>
          </a:p>
          <a:p>
            <a:pPr lvl="1"/>
            <a:r>
              <a:rPr lang="en-US" sz="3200" dirty="0" smtClean="0"/>
              <a:t>Led by a President</a:t>
            </a:r>
          </a:p>
          <a:p>
            <a:r>
              <a:rPr lang="en-US" sz="4000" dirty="0" smtClean="0"/>
              <a:t>Judicial Branch:</a:t>
            </a:r>
          </a:p>
          <a:p>
            <a:pPr lvl="1"/>
            <a:r>
              <a:rPr lang="en-US" sz="3200" dirty="0" smtClean="0"/>
              <a:t>Headed by the Supreme Court</a:t>
            </a:r>
          </a:p>
          <a:p>
            <a:r>
              <a:rPr lang="en-US" sz="4000" dirty="0" smtClean="0"/>
              <a:t>Legislative Branch:</a:t>
            </a:r>
          </a:p>
          <a:p>
            <a:pPr lvl="1" indent="-342900">
              <a:tabLst>
                <a:tab pos="1257300" algn="l"/>
                <a:tab pos="1885950" algn="l"/>
              </a:tabLst>
            </a:pPr>
            <a:r>
              <a:rPr lang="en-US" sz="3200" b="1" u="sng" dirty="0" smtClean="0"/>
              <a:t>Senate</a:t>
            </a:r>
            <a:r>
              <a:rPr lang="en-US" sz="3200" dirty="0" smtClean="0"/>
              <a:t>: all states have equal    representation</a:t>
            </a:r>
          </a:p>
          <a:p>
            <a:pPr lvl="1"/>
            <a:r>
              <a:rPr lang="en-US" sz="3200" b="1" u="sng" dirty="0" smtClean="0"/>
              <a:t>House of Representatives:</a:t>
            </a:r>
          </a:p>
          <a:p>
            <a:pPr marL="1657350" lvl="2" indent="-342900">
              <a:buNone/>
            </a:pPr>
            <a:r>
              <a:rPr lang="en-US" sz="3200" dirty="0" smtClean="0"/>
              <a:t>     number of delegates would be determined by  population</a:t>
            </a:r>
          </a:p>
          <a:p>
            <a:pPr>
              <a:buNone/>
            </a:pPr>
            <a:endParaRPr lang="en-US" dirty="0" smtClean="0"/>
          </a:p>
        </p:txBody>
      </p:sp>
      <p:pic>
        <p:nvPicPr>
          <p:cNvPr id="1028" name="Picture 4" descr="C:\Documents and Settings\staff\Local Settings\Temporary Internet Files\Content.IE5\HEXEGNPI\MMj03157720000[1].gif"/>
          <p:cNvPicPr>
            <a:picLocks noChangeAspect="1" noChangeArrowheads="1" noCrop="1"/>
          </p:cNvPicPr>
          <p:nvPr/>
        </p:nvPicPr>
        <p:blipFill>
          <a:blip r:embed="rId2"/>
          <a:srcRect/>
          <a:stretch>
            <a:fillRect/>
          </a:stretch>
        </p:blipFill>
        <p:spPr bwMode="auto">
          <a:xfrm>
            <a:off x="5562600" y="1066800"/>
            <a:ext cx="3480998" cy="5562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819400"/>
            <a:ext cx="7543800" cy="2209800"/>
          </a:xfrm>
        </p:spPr>
        <p:txBody>
          <a:bodyPr>
            <a:noAutofit/>
          </a:bodyPr>
          <a:lstStyle/>
          <a:p>
            <a:pPr algn="ctr">
              <a:buNone/>
            </a:pPr>
            <a:r>
              <a:rPr lang="en-US" sz="3600" dirty="0" smtClean="0">
                <a:latin typeface="Arial Black" pitchFamily="34" charset="0"/>
              </a:rPr>
              <a:t>What about this opening line of the Declaration of Independence doesn’t make sense or seem right based on what we know about early American society?</a:t>
            </a:r>
            <a:endParaRPr lang="en-US" sz="3600" dirty="0">
              <a:latin typeface="Arial Black" pitchFamily="34" charset="0"/>
            </a:endParaRPr>
          </a:p>
        </p:txBody>
      </p:sp>
      <p:sp>
        <p:nvSpPr>
          <p:cNvPr id="4" name="Content Placeholder 3"/>
          <p:cNvSpPr>
            <a:spLocks noGrp="1"/>
          </p:cNvSpPr>
          <p:nvPr>
            <p:ph sz="half" idx="2"/>
          </p:nvPr>
        </p:nvSpPr>
        <p:spPr>
          <a:xfrm>
            <a:off x="533400" y="304800"/>
            <a:ext cx="8229600" cy="2209800"/>
          </a:xfrm>
        </p:spPr>
        <p:txBody>
          <a:bodyPr>
            <a:normAutofit fontScale="77500" lnSpcReduction="20000"/>
          </a:bodyPr>
          <a:lstStyle/>
          <a:p>
            <a:pPr algn="ctr">
              <a:buNone/>
            </a:pPr>
            <a:r>
              <a:rPr lang="en-US" sz="5400" b="1" i="1" dirty="0" smtClean="0">
                <a:latin typeface="Arial Black" pitchFamily="34" charset="0"/>
              </a:rPr>
              <a:t>“We hold these truths to be self-evident that all men are created equal….”</a:t>
            </a:r>
            <a:endParaRPr lang="en-US" sz="5400" b="1" i="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Slavery in United States</a:t>
            </a:r>
            <a:endParaRPr lang="en-US" dirty="0"/>
          </a:p>
        </p:txBody>
      </p:sp>
      <p:sp>
        <p:nvSpPr>
          <p:cNvPr id="3" name="Content Placeholder 2"/>
          <p:cNvSpPr>
            <a:spLocks noGrp="1"/>
          </p:cNvSpPr>
          <p:nvPr>
            <p:ph sz="half" idx="1"/>
          </p:nvPr>
        </p:nvSpPr>
        <p:spPr>
          <a:xfrm>
            <a:off x="228600" y="914400"/>
            <a:ext cx="4953000" cy="5943600"/>
          </a:xfrm>
        </p:spPr>
        <p:txBody>
          <a:bodyPr>
            <a:normAutofit fontScale="92500" lnSpcReduction="10000"/>
          </a:bodyPr>
          <a:lstStyle/>
          <a:p>
            <a:r>
              <a:rPr lang="en-US" sz="3200" dirty="0" smtClean="0"/>
              <a:t>Huge parts of the population of America were African slaves</a:t>
            </a:r>
          </a:p>
          <a:p>
            <a:r>
              <a:rPr lang="en-US" sz="3200" dirty="0" smtClean="0"/>
              <a:t>Many of the Founders saw that slavery was evil and wanted to end it, but knew that the Constitution wouldn’t be accepted by the Southern states if it was outlawed.</a:t>
            </a:r>
          </a:p>
          <a:p>
            <a:pPr lvl="1"/>
            <a:r>
              <a:rPr lang="en-US" dirty="0" smtClean="0"/>
              <a:t>Slavery was becoming less profitable and many founders thought the institution would die off on its own due to economic reasons</a:t>
            </a:r>
            <a:endParaRPr lang="en-US" dirty="0"/>
          </a:p>
        </p:txBody>
      </p:sp>
      <p:pic>
        <p:nvPicPr>
          <p:cNvPr id="5" name="Content Placeholder 4" descr="first_slave_auction.jpg"/>
          <p:cNvPicPr>
            <a:picLocks noGrp="1" noChangeAspect="1"/>
          </p:cNvPicPr>
          <p:nvPr>
            <p:ph sz="half" idx="2"/>
          </p:nvPr>
        </p:nvPicPr>
        <p:blipFill>
          <a:blip r:embed="rId2"/>
          <a:stretch>
            <a:fillRect/>
          </a:stretch>
        </p:blipFill>
        <p:spPr>
          <a:xfrm>
            <a:off x="5257800" y="914400"/>
            <a:ext cx="3657600" cy="570238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60438"/>
          </a:xfrm>
        </p:spPr>
        <p:txBody>
          <a:bodyPr>
            <a:normAutofit/>
          </a:bodyPr>
          <a:lstStyle/>
          <a:p>
            <a:r>
              <a:rPr lang="en-US" dirty="0" smtClean="0"/>
              <a:t>Part of the Population?</a:t>
            </a:r>
            <a:endParaRPr lang="en-US" dirty="0"/>
          </a:p>
        </p:txBody>
      </p:sp>
      <p:sp>
        <p:nvSpPr>
          <p:cNvPr id="3" name="Content Placeholder 2"/>
          <p:cNvSpPr>
            <a:spLocks noGrp="1"/>
          </p:cNvSpPr>
          <p:nvPr>
            <p:ph sz="half" idx="1"/>
          </p:nvPr>
        </p:nvSpPr>
        <p:spPr>
          <a:xfrm>
            <a:off x="457200" y="4343400"/>
            <a:ext cx="8229600" cy="2286000"/>
          </a:xfrm>
        </p:spPr>
        <p:txBody>
          <a:bodyPr>
            <a:normAutofit/>
          </a:bodyPr>
          <a:lstStyle/>
          <a:p>
            <a:r>
              <a:rPr lang="en-US" dirty="0" smtClean="0"/>
              <a:t>Slavery also brought up the question of how they should be considered when determining the population of the state</a:t>
            </a:r>
          </a:p>
          <a:p>
            <a:pPr lvl="1"/>
            <a:r>
              <a:rPr lang="en-US" b="1" dirty="0" smtClean="0"/>
              <a:t>Who would want them counted?  Why?</a:t>
            </a:r>
          </a:p>
          <a:p>
            <a:pPr lvl="1"/>
            <a:r>
              <a:rPr lang="en-US" b="1" dirty="0" smtClean="0"/>
              <a:t>Who wouldn’t and why?</a:t>
            </a:r>
            <a:endParaRPr lang="en-US" b="1" dirty="0"/>
          </a:p>
        </p:txBody>
      </p:sp>
      <p:pic>
        <p:nvPicPr>
          <p:cNvPr id="5" name="Content Placeholder 4" descr="spearing_tobacco.jpg"/>
          <p:cNvPicPr>
            <a:picLocks noGrp="1" noChangeAspect="1"/>
          </p:cNvPicPr>
          <p:nvPr>
            <p:ph sz="half" idx="2"/>
          </p:nvPr>
        </p:nvPicPr>
        <p:blipFill>
          <a:blip r:embed="rId2"/>
          <a:stretch>
            <a:fillRect/>
          </a:stretch>
        </p:blipFill>
        <p:spPr>
          <a:xfrm>
            <a:off x="381000" y="914400"/>
            <a:ext cx="8382000" cy="3429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3/5 Compromise</a:t>
            </a:r>
            <a:endParaRPr lang="en-US" dirty="0"/>
          </a:p>
        </p:txBody>
      </p:sp>
      <p:sp>
        <p:nvSpPr>
          <p:cNvPr id="3" name="Content Placeholder 2"/>
          <p:cNvSpPr>
            <a:spLocks noGrp="1"/>
          </p:cNvSpPr>
          <p:nvPr>
            <p:ph sz="half" idx="1"/>
          </p:nvPr>
        </p:nvSpPr>
        <p:spPr>
          <a:xfrm>
            <a:off x="0" y="3962400"/>
            <a:ext cx="9144000" cy="3581400"/>
          </a:xfrm>
        </p:spPr>
        <p:txBody>
          <a:bodyPr>
            <a:normAutofit/>
          </a:bodyPr>
          <a:lstStyle/>
          <a:p>
            <a:r>
              <a:rPr lang="en-US" dirty="0" smtClean="0"/>
              <a:t>The two sides compromised and decided that 1 slave would count as 3/5 of a person</a:t>
            </a:r>
          </a:p>
          <a:p>
            <a:pPr lvl="1"/>
            <a:r>
              <a:rPr lang="en-US" dirty="0" smtClean="0"/>
              <a:t>However, they also agreed that the slave trade will stop in 20 yrs. </a:t>
            </a:r>
          </a:p>
          <a:p>
            <a:pPr lvl="1"/>
            <a:r>
              <a:rPr lang="en-US" dirty="0" smtClean="0"/>
              <a:t>Founders believed that the institution of slavery would end soon anyway since it had become unprofitable</a:t>
            </a:r>
            <a:endParaRPr lang="en-US" dirty="0"/>
          </a:p>
        </p:txBody>
      </p:sp>
      <p:pic>
        <p:nvPicPr>
          <p:cNvPr id="4098" name="Picture 2" descr="C:\Documents and Settings\staff\Local Settings\Temporary Internet Files\Content.IE5\JV78DU31\MC900432612[1].png"/>
          <p:cNvPicPr>
            <a:picLocks noGrp="1" noChangeAspect="1" noChangeArrowheads="1"/>
          </p:cNvPicPr>
          <p:nvPr>
            <p:ph sz="half" idx="2"/>
          </p:nvPr>
        </p:nvPicPr>
        <p:blipFill>
          <a:blip r:embed="rId2"/>
          <a:srcRect/>
          <a:stretch>
            <a:fillRect/>
          </a:stretch>
        </p:blipFill>
        <p:spPr bwMode="auto">
          <a:xfrm>
            <a:off x="2667000" y="914400"/>
            <a:ext cx="1828572" cy="1828572"/>
          </a:xfrm>
          <a:prstGeom prst="rect">
            <a:avLst/>
          </a:prstGeom>
          <a:noFill/>
        </p:spPr>
      </p:pic>
      <p:pic>
        <p:nvPicPr>
          <p:cNvPr id="7" name="Picture 2" descr="C:\Documents and Settings\staff\Local Settings\Temporary Internet Files\Content.IE5\JV78DU31\MC900432612[1].png"/>
          <p:cNvPicPr>
            <a:picLocks noChangeAspect="1" noChangeArrowheads="1"/>
          </p:cNvPicPr>
          <p:nvPr/>
        </p:nvPicPr>
        <p:blipFill>
          <a:blip r:embed="rId2"/>
          <a:srcRect/>
          <a:stretch>
            <a:fillRect/>
          </a:stretch>
        </p:blipFill>
        <p:spPr bwMode="auto">
          <a:xfrm>
            <a:off x="1295400" y="838200"/>
            <a:ext cx="1828572" cy="1828572"/>
          </a:xfrm>
          <a:prstGeom prst="rect">
            <a:avLst/>
          </a:prstGeom>
          <a:noFill/>
        </p:spPr>
      </p:pic>
      <p:pic>
        <p:nvPicPr>
          <p:cNvPr id="8" name="Picture 2" descr="C:\Documents and Settings\staff\Local Settings\Temporary Internet Files\Content.IE5\JV78DU31\MC900432612[1].png"/>
          <p:cNvPicPr>
            <a:picLocks noChangeAspect="1" noChangeArrowheads="1"/>
          </p:cNvPicPr>
          <p:nvPr/>
        </p:nvPicPr>
        <p:blipFill>
          <a:blip r:embed="rId2"/>
          <a:srcRect/>
          <a:stretch>
            <a:fillRect/>
          </a:stretch>
        </p:blipFill>
        <p:spPr bwMode="auto">
          <a:xfrm>
            <a:off x="0" y="838200"/>
            <a:ext cx="1828572" cy="1828572"/>
          </a:xfrm>
          <a:prstGeom prst="rect">
            <a:avLst/>
          </a:prstGeom>
          <a:noFill/>
        </p:spPr>
      </p:pic>
      <p:pic>
        <p:nvPicPr>
          <p:cNvPr id="9" name="Picture 2" descr="C:\Documents and Settings\staff\Local Settings\Temporary Internet Files\Content.IE5\JV78DU31\MC900432612[1].png"/>
          <p:cNvPicPr>
            <a:picLocks noChangeAspect="1" noChangeArrowheads="1"/>
          </p:cNvPicPr>
          <p:nvPr/>
        </p:nvPicPr>
        <p:blipFill>
          <a:blip r:embed="rId2"/>
          <a:srcRect/>
          <a:stretch>
            <a:fillRect/>
          </a:stretch>
        </p:blipFill>
        <p:spPr bwMode="auto">
          <a:xfrm>
            <a:off x="609600" y="2133600"/>
            <a:ext cx="1828572" cy="1828572"/>
          </a:xfrm>
          <a:prstGeom prst="rect">
            <a:avLst/>
          </a:prstGeom>
          <a:noFill/>
        </p:spPr>
      </p:pic>
      <p:pic>
        <p:nvPicPr>
          <p:cNvPr id="10" name="Picture 2" descr="C:\Documents and Settings\staff\Local Settings\Temporary Internet Files\Content.IE5\JV78DU31\MC900432612[1].png"/>
          <p:cNvPicPr>
            <a:picLocks noChangeAspect="1" noChangeArrowheads="1"/>
          </p:cNvPicPr>
          <p:nvPr/>
        </p:nvPicPr>
        <p:blipFill>
          <a:blip r:embed="rId2"/>
          <a:srcRect/>
          <a:stretch>
            <a:fillRect/>
          </a:stretch>
        </p:blipFill>
        <p:spPr bwMode="auto">
          <a:xfrm>
            <a:off x="1981200" y="2133600"/>
            <a:ext cx="1828572" cy="1828572"/>
          </a:xfrm>
          <a:prstGeom prst="rect">
            <a:avLst/>
          </a:prstGeom>
          <a:noFill/>
        </p:spPr>
      </p:pic>
      <p:pic>
        <p:nvPicPr>
          <p:cNvPr id="4100" name="Picture 4" descr="C:\Documents and Settings\staff\Local Settings\Temporary Internet Files\Content.IE5\MV94MPWT\MC900431601[1].png"/>
          <p:cNvPicPr>
            <a:picLocks noChangeAspect="1" noChangeArrowheads="1"/>
          </p:cNvPicPr>
          <p:nvPr/>
        </p:nvPicPr>
        <p:blipFill>
          <a:blip r:embed="rId3"/>
          <a:srcRect/>
          <a:stretch>
            <a:fillRect/>
          </a:stretch>
        </p:blipFill>
        <p:spPr bwMode="auto">
          <a:xfrm>
            <a:off x="6400800" y="2209800"/>
            <a:ext cx="1828572" cy="1828572"/>
          </a:xfrm>
          <a:prstGeom prst="rect">
            <a:avLst/>
          </a:prstGeom>
          <a:noFill/>
        </p:spPr>
      </p:pic>
      <p:pic>
        <p:nvPicPr>
          <p:cNvPr id="13" name="Picture 4" descr="C:\Documents and Settings\staff\Local Settings\Temporary Internet Files\Content.IE5\MV94MPWT\MC900431601[1].png"/>
          <p:cNvPicPr>
            <a:picLocks noChangeAspect="1" noChangeArrowheads="1"/>
          </p:cNvPicPr>
          <p:nvPr/>
        </p:nvPicPr>
        <p:blipFill>
          <a:blip r:embed="rId3"/>
          <a:srcRect/>
          <a:stretch>
            <a:fillRect/>
          </a:stretch>
        </p:blipFill>
        <p:spPr bwMode="auto">
          <a:xfrm>
            <a:off x="5486400" y="990600"/>
            <a:ext cx="1828572" cy="1828572"/>
          </a:xfrm>
          <a:prstGeom prst="rect">
            <a:avLst/>
          </a:prstGeom>
          <a:noFill/>
        </p:spPr>
      </p:pic>
      <p:pic>
        <p:nvPicPr>
          <p:cNvPr id="14" name="Picture 4" descr="C:\Documents and Settings\staff\Local Settings\Temporary Internet Files\Content.IE5\MV94MPWT\MC900431601[1].png"/>
          <p:cNvPicPr>
            <a:picLocks noChangeAspect="1" noChangeArrowheads="1"/>
          </p:cNvPicPr>
          <p:nvPr/>
        </p:nvPicPr>
        <p:blipFill>
          <a:blip r:embed="rId3"/>
          <a:srcRect/>
          <a:stretch>
            <a:fillRect/>
          </a:stretch>
        </p:blipFill>
        <p:spPr bwMode="auto">
          <a:xfrm>
            <a:off x="7315428" y="990600"/>
            <a:ext cx="1828572" cy="1828572"/>
          </a:xfrm>
          <a:prstGeom prst="rect">
            <a:avLst/>
          </a:prstGeom>
          <a:noFill/>
        </p:spPr>
      </p:pic>
      <p:sp>
        <p:nvSpPr>
          <p:cNvPr id="15" name="TextBox 14"/>
          <p:cNvSpPr txBox="1"/>
          <p:nvPr/>
        </p:nvSpPr>
        <p:spPr>
          <a:xfrm>
            <a:off x="4343400" y="1828800"/>
            <a:ext cx="990600" cy="1569660"/>
          </a:xfrm>
          <a:prstGeom prst="rect">
            <a:avLst/>
          </a:prstGeom>
          <a:noFill/>
        </p:spPr>
        <p:txBody>
          <a:bodyPr wrap="square" rtlCol="0">
            <a:spAutoFit/>
          </a:bodyPr>
          <a:lstStyle/>
          <a:p>
            <a:r>
              <a:rPr lang="en-US" sz="9600" b="1" dirty="0" smtClean="0">
                <a:latin typeface="Arial Black" pitchFamily="34" charset="0"/>
              </a:rPr>
              <a:t>=</a:t>
            </a:r>
            <a:endParaRPr lang="en-US" sz="9600" b="1" dirty="0">
              <a:latin typeface="Arial Black" pitchFamily="34" charset="0"/>
            </a:endParaRPr>
          </a:p>
        </p:txBody>
      </p:sp>
      <p:pic>
        <p:nvPicPr>
          <p:cNvPr id="4101" name="Picture 5" descr="C:\Documents and Settings\staff\Local Settings\Temporary Internet Files\Content.IE5\J2PP4MV2\MC900431548[1].png"/>
          <p:cNvPicPr>
            <a:picLocks noChangeAspect="1" noChangeArrowheads="1"/>
          </p:cNvPicPr>
          <p:nvPr/>
        </p:nvPicPr>
        <p:blipFill>
          <a:blip r:embed="rId4"/>
          <a:srcRect/>
          <a:stretch>
            <a:fillRect/>
          </a:stretch>
        </p:blipFill>
        <p:spPr bwMode="auto">
          <a:xfrm>
            <a:off x="5334000" y="465992"/>
            <a:ext cx="4114800" cy="38774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4101"/>
                                        </p:tgtEl>
                                      </p:cBhvr>
                                    </p:animEffect>
                                    <p:set>
                                      <p:cBhvr>
                                        <p:cTn id="7" dur="1" fill="hold">
                                          <p:stCondLst>
                                            <p:cond delay="1999"/>
                                          </p:stCondLst>
                                        </p:cTn>
                                        <p:tgtEl>
                                          <p:spTgt spid="4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normAutofit fontScale="90000"/>
          </a:bodyPr>
          <a:lstStyle/>
          <a:p>
            <a:r>
              <a:rPr lang="en-US" dirty="0" smtClean="0"/>
              <a:t>Failures of Articles of Confederation</a:t>
            </a:r>
            <a:endParaRPr lang="en-US" dirty="0"/>
          </a:p>
        </p:txBody>
      </p:sp>
      <p:sp>
        <p:nvSpPr>
          <p:cNvPr id="3" name="Content Placeholder 2"/>
          <p:cNvSpPr>
            <a:spLocks noGrp="1"/>
          </p:cNvSpPr>
          <p:nvPr>
            <p:ph sz="half" idx="1"/>
          </p:nvPr>
        </p:nvSpPr>
        <p:spPr>
          <a:xfrm>
            <a:off x="0" y="1143000"/>
            <a:ext cx="4953000" cy="5715000"/>
          </a:xfrm>
        </p:spPr>
        <p:txBody>
          <a:bodyPr>
            <a:normAutofit fontScale="92500"/>
          </a:bodyPr>
          <a:lstStyle/>
          <a:p>
            <a:r>
              <a:rPr lang="en-US" dirty="0" smtClean="0"/>
              <a:t>Leaders of the new states saw that the Articles of Confederation were not working</a:t>
            </a:r>
          </a:p>
          <a:p>
            <a:pPr lvl="1"/>
            <a:r>
              <a:rPr lang="en-US" dirty="0" smtClean="0"/>
              <a:t>Fed. Government couldn’t tax</a:t>
            </a:r>
          </a:p>
          <a:p>
            <a:pPr lvl="2"/>
            <a:r>
              <a:rPr lang="en-US" dirty="0" smtClean="0"/>
              <a:t>No army</a:t>
            </a:r>
          </a:p>
          <a:p>
            <a:pPr lvl="3"/>
            <a:r>
              <a:rPr lang="en-US" dirty="0" smtClean="0"/>
              <a:t>Foreign relations suffered</a:t>
            </a:r>
          </a:p>
          <a:p>
            <a:pPr lvl="1"/>
            <a:r>
              <a:rPr lang="en-US" dirty="0" smtClean="0"/>
              <a:t>Fed. Government couldn’t enforce laws</a:t>
            </a:r>
          </a:p>
          <a:p>
            <a:pPr lvl="1"/>
            <a:r>
              <a:rPr lang="en-US" dirty="0" smtClean="0"/>
              <a:t>States competing with one another</a:t>
            </a:r>
          </a:p>
          <a:p>
            <a:pPr lvl="2"/>
            <a:r>
              <a:rPr lang="en-US" dirty="0" smtClean="0"/>
              <a:t>Led to economic depression with no regulation of interstate commerce</a:t>
            </a:r>
          </a:p>
          <a:p>
            <a:r>
              <a:rPr lang="en-US" dirty="0" smtClean="0"/>
              <a:t>Sent delegates to Philadelphia amend the Articles</a:t>
            </a:r>
          </a:p>
        </p:txBody>
      </p:sp>
      <p:pic>
        <p:nvPicPr>
          <p:cNvPr id="5" name="Content Placeholder 4" descr="Independence_Hall.jpg"/>
          <p:cNvPicPr>
            <a:picLocks noGrp="1" noChangeAspect="1"/>
          </p:cNvPicPr>
          <p:nvPr>
            <p:ph sz="half" idx="2"/>
          </p:nvPr>
        </p:nvPicPr>
        <p:blipFill>
          <a:blip r:embed="rId2" cstate="print"/>
          <a:stretch>
            <a:fillRect/>
          </a:stretch>
        </p:blipFill>
        <p:spPr>
          <a:xfrm>
            <a:off x="4953000" y="914400"/>
            <a:ext cx="3996187" cy="5715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get states behind the Convention?</a:t>
            </a:r>
            <a:endParaRPr lang="en-US" dirty="0"/>
          </a:p>
        </p:txBody>
      </p:sp>
      <p:sp>
        <p:nvSpPr>
          <p:cNvPr id="3" name="Content Placeholder 2"/>
          <p:cNvSpPr>
            <a:spLocks noGrp="1"/>
          </p:cNvSpPr>
          <p:nvPr>
            <p:ph sz="half" idx="1"/>
          </p:nvPr>
        </p:nvSpPr>
        <p:spPr>
          <a:xfrm>
            <a:off x="304800" y="1524000"/>
            <a:ext cx="4038600" cy="3124200"/>
          </a:xfrm>
        </p:spPr>
        <p:txBody>
          <a:bodyPr/>
          <a:lstStyle/>
          <a:p>
            <a:pPr marL="0" indent="0" algn="ctr">
              <a:buNone/>
            </a:pPr>
            <a:r>
              <a:rPr lang="en-US" b="1" i="1" dirty="0" smtClean="0"/>
              <a:t>States are wary of this meeting, so how do you think you could make them not worry so much?  Is there somebody you can get that everybody trusts?</a:t>
            </a:r>
            <a:endParaRPr lang="en-US" b="1" i="1" dirty="0"/>
          </a:p>
        </p:txBody>
      </p:sp>
      <p:pic>
        <p:nvPicPr>
          <p:cNvPr id="5" name="Content Placeholder 4" descr="george-washington-1782-painting.jpg"/>
          <p:cNvPicPr>
            <a:picLocks noGrp="1" noChangeAspect="1"/>
          </p:cNvPicPr>
          <p:nvPr>
            <p:ph sz="half" idx="2"/>
          </p:nvPr>
        </p:nvPicPr>
        <p:blipFill>
          <a:blip r:embed="rId2"/>
          <a:stretch>
            <a:fillRect/>
          </a:stretch>
        </p:blipFill>
        <p:spPr>
          <a:xfrm>
            <a:off x="4495800" y="1533877"/>
            <a:ext cx="4190999" cy="4181124"/>
          </a:xfrm>
        </p:spPr>
      </p:pic>
      <p:sp>
        <p:nvSpPr>
          <p:cNvPr id="6" name="TextBox 5"/>
          <p:cNvSpPr txBox="1"/>
          <p:nvPr/>
        </p:nvSpPr>
        <p:spPr>
          <a:xfrm>
            <a:off x="304800" y="4876800"/>
            <a:ext cx="4038600" cy="1754326"/>
          </a:xfrm>
          <a:prstGeom prst="rect">
            <a:avLst/>
          </a:prstGeom>
          <a:noFill/>
        </p:spPr>
        <p:txBody>
          <a:bodyPr wrap="square" rtlCol="0">
            <a:spAutoFit/>
          </a:bodyPr>
          <a:lstStyle/>
          <a:p>
            <a:r>
              <a:rPr lang="en-US" b="1" u="sng" dirty="0" smtClean="0"/>
              <a:t>George Washington </a:t>
            </a:r>
            <a:r>
              <a:rPr lang="en-US" dirty="0" smtClean="0"/>
              <a:t>is the hero of the country.  He led us to victory in the Revolution, so when he agrees to attend the Convention more people start to support it.  Described as the “</a:t>
            </a:r>
            <a:r>
              <a:rPr lang="en-US" i="1" dirty="0" smtClean="0"/>
              <a:t>Indispensable Friend</a:t>
            </a:r>
            <a:r>
              <a:rPr lang="en-US" dirty="0" smtClean="0"/>
              <a:t>”</a:t>
            </a:r>
            <a:endParaRPr lang="en-US" dirty="0"/>
          </a:p>
        </p:txBody>
      </p:sp>
      <p:sp>
        <p:nvSpPr>
          <p:cNvPr id="7" name="TextBox 6"/>
          <p:cNvSpPr txBox="1"/>
          <p:nvPr/>
        </p:nvSpPr>
        <p:spPr>
          <a:xfrm>
            <a:off x="4343400" y="5657671"/>
            <a:ext cx="4343400" cy="1200329"/>
          </a:xfrm>
          <a:prstGeom prst="rect">
            <a:avLst/>
          </a:prstGeom>
          <a:noFill/>
        </p:spPr>
        <p:txBody>
          <a:bodyPr wrap="square" rtlCol="0">
            <a:spAutoFit/>
          </a:bodyPr>
          <a:lstStyle/>
          <a:p>
            <a:pPr algn="ctr"/>
            <a:r>
              <a:rPr lang="en-US" sz="3600" b="1" dirty="0" smtClean="0"/>
              <a:t>What do you think this name means?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85" decel="100000"/>
                                        <p:tgtEl>
                                          <p:spTgt spid="5"/>
                                        </p:tgtEl>
                                      </p:cBhvr>
                                    </p:animEffect>
                                    <p:animScale>
                                      <p:cBhvr>
                                        <p:cTn id="8" dur="385" decel="100000"/>
                                        <p:tgtEl>
                                          <p:spTgt spid="5"/>
                                        </p:tgtEl>
                                      </p:cBhvr>
                                      <p:from x="10000" y="10000"/>
                                      <p:to x="200000" y="450000"/>
                                    </p:animScale>
                                    <p:animScale>
                                      <p:cBhvr>
                                        <p:cTn id="9" dur="615" accel="100000" fill="hold">
                                          <p:stCondLst>
                                            <p:cond delay="385"/>
                                          </p:stCondLst>
                                        </p:cTn>
                                        <p:tgtEl>
                                          <p:spTgt spid="5"/>
                                        </p:tgtEl>
                                      </p:cBhvr>
                                      <p:from x="200000" y="450000"/>
                                      <p:to x="100000" y="100000"/>
                                    </p:animScale>
                                    <p:set>
                                      <p:cBhvr>
                                        <p:cTn id="10" dur="385" fill="hold"/>
                                        <p:tgtEl>
                                          <p:spTgt spid="5"/>
                                        </p:tgtEl>
                                        <p:attrNameLst>
                                          <p:attrName>ppt_x</p:attrName>
                                        </p:attrNameLst>
                                      </p:cBhvr>
                                      <p:to>
                                        <p:strVal val="(0.5)"/>
                                      </p:to>
                                    </p:set>
                                    <p:anim from="(0.5)" to="(#ppt_x)" calcmode="lin" valueType="num">
                                      <p:cBhvr>
                                        <p:cTn id="11" dur="615" accel="100000" fill="hold">
                                          <p:stCondLst>
                                            <p:cond delay="385"/>
                                          </p:stCondLst>
                                        </p:cTn>
                                        <p:tgtEl>
                                          <p:spTgt spid="5"/>
                                        </p:tgtEl>
                                        <p:attrNameLst>
                                          <p:attrName>ppt_x</p:attrName>
                                        </p:attrNameLst>
                                      </p:cBhvr>
                                    </p:anim>
                                    <p:set>
                                      <p:cBhvr>
                                        <p:cTn id="12" dur="385" fill="hold"/>
                                        <p:tgtEl>
                                          <p:spTgt spid="5"/>
                                        </p:tgtEl>
                                        <p:attrNameLst>
                                          <p:attrName>ppt_y</p:attrName>
                                        </p:attrNameLst>
                                      </p:cBhvr>
                                      <p:to>
                                        <p:strVal val="(#ppt_y+0.4)"/>
                                      </p:to>
                                    </p:set>
                                    <p:anim from="(#ppt_y+0.4)" to="(#ppt_y)" calcmode="lin" valueType="num">
                                      <p:cBhvr>
                                        <p:cTn id="13" dur="615" accel="100000" fill="hold">
                                          <p:stCondLst>
                                            <p:cond delay="385"/>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7"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2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dirty="0" smtClean="0"/>
              <a:t>Members to the Convention</a:t>
            </a:r>
            <a:endParaRPr lang="en-US" dirty="0"/>
          </a:p>
        </p:txBody>
      </p:sp>
      <p:sp>
        <p:nvSpPr>
          <p:cNvPr id="3" name="Content Placeholder 2"/>
          <p:cNvSpPr>
            <a:spLocks noGrp="1"/>
          </p:cNvSpPr>
          <p:nvPr>
            <p:ph sz="half" idx="1"/>
          </p:nvPr>
        </p:nvSpPr>
        <p:spPr>
          <a:xfrm>
            <a:off x="152400" y="4267200"/>
            <a:ext cx="8991600" cy="2590800"/>
          </a:xfrm>
        </p:spPr>
        <p:txBody>
          <a:bodyPr>
            <a:normAutofit fontScale="92500" lnSpcReduction="20000"/>
          </a:bodyPr>
          <a:lstStyle/>
          <a:p>
            <a:r>
              <a:rPr lang="en-US" dirty="0" smtClean="0"/>
              <a:t>States send the best they have</a:t>
            </a:r>
          </a:p>
          <a:p>
            <a:pPr lvl="1"/>
            <a:r>
              <a:rPr lang="en-US" dirty="0" smtClean="0"/>
              <a:t>George Washington: President of the Convention</a:t>
            </a:r>
          </a:p>
          <a:p>
            <a:pPr lvl="1"/>
            <a:r>
              <a:rPr lang="en-US" dirty="0" smtClean="0"/>
              <a:t>George Mason: Father of the Virginia Bill of Rights</a:t>
            </a:r>
          </a:p>
          <a:p>
            <a:pPr lvl="1"/>
            <a:r>
              <a:rPr lang="en-US" dirty="0" smtClean="0"/>
              <a:t>Benjamin Franklin: Sage-like wisdom</a:t>
            </a:r>
          </a:p>
          <a:p>
            <a:pPr lvl="1"/>
            <a:r>
              <a:rPr lang="en-US" dirty="0" smtClean="0"/>
              <a:t>Alexander Hamilton: Advocate of strong federal government</a:t>
            </a:r>
          </a:p>
          <a:p>
            <a:pPr lvl="1"/>
            <a:r>
              <a:rPr lang="en-US" dirty="0" smtClean="0"/>
              <a:t>James Madison: advocate of strong federal government.</a:t>
            </a:r>
          </a:p>
          <a:p>
            <a:pPr marL="1773238" lvl="1" indent="0">
              <a:buFont typeface="Arial" pitchFamily="34" charset="0"/>
              <a:buChar char="•"/>
            </a:pPr>
            <a:r>
              <a:rPr lang="en-US" dirty="0" smtClean="0"/>
              <a:t>“Father of the Constitution”</a:t>
            </a:r>
          </a:p>
          <a:p>
            <a:pPr>
              <a:buNone/>
            </a:pPr>
            <a:endParaRPr lang="en-US" dirty="0" smtClean="0"/>
          </a:p>
        </p:txBody>
      </p:sp>
      <p:pic>
        <p:nvPicPr>
          <p:cNvPr id="5" name="Content Placeholder 4" descr="ConstituitonalConventionPtg.jpg"/>
          <p:cNvPicPr>
            <a:picLocks noGrp="1" noChangeAspect="1"/>
          </p:cNvPicPr>
          <p:nvPr>
            <p:ph sz="half" idx="2"/>
          </p:nvPr>
        </p:nvPicPr>
        <p:blipFill>
          <a:blip r:embed="rId2"/>
          <a:stretch>
            <a:fillRect/>
          </a:stretch>
        </p:blipFill>
        <p:spPr>
          <a:xfrm>
            <a:off x="228600" y="762000"/>
            <a:ext cx="8686800" cy="3429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dirty="0" smtClean="0"/>
              <a:t>No More Articles</a:t>
            </a:r>
            <a:endParaRPr lang="en-US" dirty="0"/>
          </a:p>
        </p:txBody>
      </p:sp>
      <p:sp>
        <p:nvSpPr>
          <p:cNvPr id="3" name="Content Placeholder 2"/>
          <p:cNvSpPr>
            <a:spLocks noGrp="1"/>
          </p:cNvSpPr>
          <p:nvPr>
            <p:ph sz="half" idx="1"/>
          </p:nvPr>
        </p:nvSpPr>
        <p:spPr>
          <a:xfrm>
            <a:off x="0" y="990600"/>
            <a:ext cx="4572000" cy="5638800"/>
          </a:xfrm>
        </p:spPr>
        <p:txBody>
          <a:bodyPr>
            <a:normAutofit fontScale="92500"/>
          </a:bodyPr>
          <a:lstStyle/>
          <a:p>
            <a:r>
              <a:rPr lang="en-US" dirty="0" smtClean="0"/>
              <a:t>They quickly saw that the Articles need more than just fixing, they need a whole new document</a:t>
            </a:r>
          </a:p>
          <a:p>
            <a:r>
              <a:rPr lang="en-US" dirty="0" smtClean="0"/>
              <a:t>There are a lot of arguments on the best way to set up a new government</a:t>
            </a:r>
          </a:p>
          <a:p>
            <a:pPr lvl="1"/>
            <a:r>
              <a:rPr lang="en-US" dirty="0" smtClean="0"/>
              <a:t>How are states represented?</a:t>
            </a:r>
          </a:p>
          <a:p>
            <a:pPr lvl="1"/>
            <a:r>
              <a:rPr lang="en-US" dirty="0" smtClean="0"/>
              <a:t>Who would enforce laws without giving them too much power?</a:t>
            </a:r>
          </a:p>
          <a:p>
            <a:pPr lvl="1"/>
            <a:r>
              <a:rPr lang="en-US" dirty="0" smtClean="0"/>
              <a:t>What can the states do in relation to the federal government?</a:t>
            </a:r>
            <a:endParaRPr lang="en-US" dirty="0"/>
          </a:p>
        </p:txBody>
      </p:sp>
      <p:pic>
        <p:nvPicPr>
          <p:cNvPr id="5" name="Content Placeholder 4" descr="800px-Independence_Hall_Assembly_Room.jpg"/>
          <p:cNvPicPr>
            <a:picLocks noGrp="1" noChangeAspect="1"/>
          </p:cNvPicPr>
          <p:nvPr>
            <p:ph sz="half" idx="2"/>
          </p:nvPr>
        </p:nvPicPr>
        <p:blipFill>
          <a:blip r:embed="rId2"/>
          <a:stretch>
            <a:fillRect/>
          </a:stretch>
        </p:blipFill>
        <p:spPr>
          <a:xfrm>
            <a:off x="4800600" y="1219200"/>
            <a:ext cx="4114800" cy="5410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Checks and Balances &amp; Federalism</a:t>
            </a:r>
            <a:endParaRPr lang="en-US" dirty="0"/>
          </a:p>
        </p:txBody>
      </p:sp>
      <p:sp>
        <p:nvSpPr>
          <p:cNvPr id="3" name="Content Placeholder 2"/>
          <p:cNvSpPr>
            <a:spLocks noGrp="1"/>
          </p:cNvSpPr>
          <p:nvPr>
            <p:ph sz="half" idx="1"/>
          </p:nvPr>
        </p:nvSpPr>
        <p:spPr>
          <a:xfrm>
            <a:off x="304800" y="1600200"/>
            <a:ext cx="4038600" cy="4525963"/>
          </a:xfrm>
        </p:spPr>
        <p:txBody>
          <a:bodyPr>
            <a:normAutofit fontScale="92500" lnSpcReduction="10000"/>
          </a:bodyPr>
          <a:lstStyle/>
          <a:p>
            <a:r>
              <a:rPr lang="en-US" dirty="0" smtClean="0"/>
              <a:t>The Delegates agreed that the national government needed to be stronger, but didn’t want it to be too strong</a:t>
            </a:r>
          </a:p>
          <a:p>
            <a:pPr lvl="1"/>
            <a:r>
              <a:rPr lang="en-US" dirty="0" smtClean="0"/>
              <a:t>As a result the powers were split amongst 3 different branches and a system CHECKS AND BALANCES were developed</a:t>
            </a:r>
          </a:p>
          <a:p>
            <a:pPr lvl="2"/>
            <a:r>
              <a:rPr lang="en-US" dirty="0" smtClean="0"/>
              <a:t>Each branch had the ability to limit the power of the other two.</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191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36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21"/>
            <a:ext cx="8229600" cy="960438"/>
          </a:xfrm>
        </p:spPr>
        <p:txBody>
          <a:bodyPr/>
          <a:lstStyle/>
          <a:p>
            <a:r>
              <a:rPr lang="en-US" dirty="0"/>
              <a:t>Checks and Balances &amp; Federalism</a:t>
            </a:r>
          </a:p>
        </p:txBody>
      </p:sp>
      <p:sp>
        <p:nvSpPr>
          <p:cNvPr id="3" name="Content Placeholder 2"/>
          <p:cNvSpPr>
            <a:spLocks noGrp="1"/>
          </p:cNvSpPr>
          <p:nvPr>
            <p:ph sz="half" idx="1"/>
          </p:nvPr>
        </p:nvSpPr>
        <p:spPr>
          <a:xfrm>
            <a:off x="381000" y="1600200"/>
            <a:ext cx="4038600" cy="4525963"/>
          </a:xfrm>
        </p:spPr>
        <p:txBody>
          <a:bodyPr/>
          <a:lstStyle/>
          <a:p>
            <a:r>
              <a:rPr lang="en-US" dirty="0" smtClean="0"/>
              <a:t>To further prevent the new central government from getting too strong, a system of </a:t>
            </a:r>
            <a:r>
              <a:rPr lang="en-US" sz="3200" b="1" u="sng" dirty="0" smtClean="0"/>
              <a:t>Federalism-</a:t>
            </a:r>
            <a:r>
              <a:rPr lang="en-US" sz="3200" dirty="0" smtClean="0"/>
              <a:t> </a:t>
            </a:r>
            <a:r>
              <a:rPr lang="en-US" dirty="0" smtClean="0"/>
              <a:t>the sharing of power between the national and state governments was established.</a:t>
            </a:r>
            <a:endParaRPr lang="en-US" dirty="0"/>
          </a:p>
        </p:txBody>
      </p:sp>
      <p:sp>
        <p:nvSpPr>
          <p:cNvPr id="4" name="Content Placeholder 3"/>
          <p:cNvSpPr>
            <a:spLocks noGrp="1"/>
          </p:cNvSpPr>
          <p:nvPr>
            <p:ph sz="half" idx="2"/>
          </p:nvPr>
        </p:nvSpPr>
        <p:spPr>
          <a:xfrm>
            <a:off x="4648200" y="1447800"/>
            <a:ext cx="4038600" cy="4525963"/>
          </a:xfrm>
        </p:spPr>
        <p:txBody>
          <a:bodyPr/>
          <a:lstStyle/>
          <a:p>
            <a:r>
              <a:rPr lang="en-US" dirty="0" smtClean="0"/>
              <a:t>Under the system of Federalism, states had to follow laws passed by the central government, but any power not given to the national government was under the authority of the states</a:t>
            </a:r>
            <a:endParaRPr lang="en-US" dirty="0"/>
          </a:p>
        </p:txBody>
      </p:sp>
    </p:spTree>
    <p:extLst>
      <p:ext uri="{BB962C8B-B14F-4D97-AF65-F5344CB8AC3E}">
        <p14:creationId xmlns:p14="http://schemas.microsoft.com/office/powerpoint/2010/main" val="273700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7" y="24882"/>
            <a:ext cx="9120673" cy="685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45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Autofit/>
          </a:bodyPr>
          <a:lstStyle/>
          <a:p>
            <a:pPr marL="0" indent="0" algn="ctr">
              <a:buNone/>
            </a:pPr>
            <a:r>
              <a:rPr lang="en-US" sz="4400" dirty="0" smtClean="0"/>
              <a:t>How do you think the various sized states will want to be represented at the national level?</a:t>
            </a:r>
            <a:endParaRPr lang="en-US" sz="4400" dirty="0"/>
          </a:p>
        </p:txBody>
      </p:sp>
      <p:sp>
        <p:nvSpPr>
          <p:cNvPr id="6" name="Content Placeholder 5"/>
          <p:cNvSpPr>
            <a:spLocks noGrp="1"/>
          </p:cNvSpPr>
          <p:nvPr>
            <p:ph sz="half" idx="2"/>
          </p:nvPr>
        </p:nvSpPr>
        <p:spPr/>
        <p:txBody>
          <a:bodyPr/>
          <a:lstStyle/>
          <a:p>
            <a:endParaRPr lang="en-US"/>
          </a:p>
        </p:txBody>
      </p:sp>
      <p:pic>
        <p:nvPicPr>
          <p:cNvPr id="1027" name="Picture 3" descr="C:\Documents and Settings\staff\Local Settings\Temporary Internet Files\Content.IE5\MV94MPWT\MC900441498[1].png"/>
          <p:cNvPicPr>
            <a:picLocks noChangeAspect="1" noChangeArrowheads="1"/>
          </p:cNvPicPr>
          <p:nvPr/>
        </p:nvPicPr>
        <p:blipFill>
          <a:blip r:embed="rId2"/>
          <a:srcRect/>
          <a:stretch>
            <a:fillRect/>
          </a:stretch>
        </p:blipFill>
        <p:spPr bwMode="auto">
          <a:xfrm>
            <a:off x="4038600" y="228600"/>
            <a:ext cx="5105400" cy="6629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3262</TotalTime>
  <Words>733</Words>
  <Application>Microsoft Office PowerPoint</Application>
  <PresentationFormat>On-screen Show (4:3)</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Constitutional Convention</vt:lpstr>
      <vt:lpstr>Failures of Articles of Confederation</vt:lpstr>
      <vt:lpstr>How can you get states behind the Convention?</vt:lpstr>
      <vt:lpstr>Members to the Convention</vt:lpstr>
      <vt:lpstr>No More Articles</vt:lpstr>
      <vt:lpstr>Checks and Balances &amp; Federalism</vt:lpstr>
      <vt:lpstr>Checks and Balances &amp; Federalism</vt:lpstr>
      <vt:lpstr>PowerPoint Presentation</vt:lpstr>
      <vt:lpstr>PowerPoint Presentation</vt:lpstr>
      <vt:lpstr>Two Differing Plans</vt:lpstr>
      <vt:lpstr>Two Differing Plans</vt:lpstr>
      <vt:lpstr>Which side do you think makes more sense?</vt:lpstr>
      <vt:lpstr>The Great Compromise</vt:lpstr>
      <vt:lpstr>PowerPoint Presentation</vt:lpstr>
      <vt:lpstr>Slavery in United States</vt:lpstr>
      <vt:lpstr>Part of the Population?</vt:lpstr>
      <vt:lpstr>3/5 Compromise</vt:lpstr>
    </vt:vector>
  </TitlesOfParts>
  <Company>FCSC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Convention</dc:title>
  <dc:creator>staff</dc:creator>
  <cp:lastModifiedBy>CPCSC</cp:lastModifiedBy>
  <cp:revision>101</cp:revision>
  <dcterms:created xsi:type="dcterms:W3CDTF">2010-01-06T12:59:03Z</dcterms:created>
  <dcterms:modified xsi:type="dcterms:W3CDTF">2015-10-27T20:01:35Z</dcterms:modified>
</cp:coreProperties>
</file>