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64" d="100"/>
          <a:sy n="64" d="100"/>
        </p:scale>
        <p:origin x="-450" y="-10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C45FBC-8D5D-4866-8A9E-137C29FD6DE0}" type="datetimeFigureOut">
              <a:rPr lang="en-US" smtClean="0"/>
              <a:pPr/>
              <a:t>8/31/2015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109A4-5396-4D26-AF92-D4B8D26B7166}" type="slidenum">
              <a:rPr lang="en-US" smtClean="0"/>
              <a:pPr/>
              <a:t>‹#›</a:t>
            </a:fld>
            <a:endParaRPr lang="en-US"/>
          </a:p>
        </p:txBody>
      </p:sp>
    </p:spTree>
    <p:extLst>
      <p:ext uri="{BB962C8B-B14F-4D97-AF65-F5344CB8AC3E}">
        <p14:creationId xmlns:p14="http://schemas.microsoft.com/office/powerpoint/2010/main" val="30671762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EE9CC1-E662-4D8E-831A-0AA0E8331D52}"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E9CC1-E662-4D8E-831A-0AA0E8331D52}"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E9CC1-E662-4D8E-831A-0AA0E8331D52}"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E9CC1-E662-4D8E-831A-0AA0E8331D52}"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EE9CC1-E662-4D8E-831A-0AA0E8331D52}"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EE9CC1-E662-4D8E-831A-0AA0E8331D52}"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EE9CC1-E662-4D8E-831A-0AA0E8331D52}" type="datetimeFigureOut">
              <a:rPr lang="en-US" smtClean="0"/>
              <a:pPr/>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EE9CC1-E662-4D8E-831A-0AA0E8331D52}" type="datetimeFigureOut">
              <a:rPr lang="en-US" smtClean="0"/>
              <a:pPr/>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E9CC1-E662-4D8E-831A-0AA0E8331D52}" type="datetimeFigureOut">
              <a:rPr lang="en-US" smtClean="0"/>
              <a:pPr/>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E9CC1-E662-4D8E-831A-0AA0E8331D52}"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E9CC1-E662-4D8E-831A-0AA0E8331D52}"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F84C0-B754-4ACC-8EA1-4D4FB1E351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E9CC1-E662-4D8E-831A-0AA0E8331D52}" type="datetimeFigureOut">
              <a:rPr lang="en-US" smtClean="0"/>
              <a:pPr/>
              <a:t>8/31/2015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F84C0-B754-4ACC-8EA1-4D4FB1E3510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latin typeface="Arial Black" pitchFamily="34" charset="0"/>
              </a:rPr>
              <a:t>Common Sense</a:t>
            </a:r>
            <a:endParaRPr lang="en-US" sz="8800" dirty="0">
              <a:latin typeface="Arial Black" pitchFamily="34"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fontScale="90000"/>
          </a:bodyPr>
          <a:lstStyle/>
          <a:p>
            <a:r>
              <a:rPr lang="en-US" dirty="0" smtClean="0"/>
              <a:t>Many on the Fence</a:t>
            </a:r>
            <a:endParaRPr lang="en-US" dirty="0"/>
          </a:p>
        </p:txBody>
      </p:sp>
      <p:sp>
        <p:nvSpPr>
          <p:cNvPr id="3" name="Content Placeholder 2"/>
          <p:cNvSpPr>
            <a:spLocks noGrp="1"/>
          </p:cNvSpPr>
          <p:nvPr>
            <p:ph sz="half" idx="1"/>
          </p:nvPr>
        </p:nvSpPr>
        <p:spPr>
          <a:xfrm>
            <a:off x="0" y="914400"/>
            <a:ext cx="4267200" cy="1524000"/>
          </a:xfrm>
        </p:spPr>
        <p:txBody>
          <a:bodyPr>
            <a:normAutofit/>
          </a:bodyPr>
          <a:lstStyle/>
          <a:p>
            <a:r>
              <a:rPr lang="en-US" dirty="0" smtClean="0"/>
              <a:t>Despite the fact that the American’s enjoyed early successes in the war</a:t>
            </a:r>
          </a:p>
          <a:p>
            <a:pPr lvl="1"/>
            <a:endParaRPr lang="en-US" dirty="0"/>
          </a:p>
          <a:p>
            <a:pPr lvl="1">
              <a:buNone/>
            </a:pPr>
            <a:endParaRPr lang="en-US" dirty="0" smtClean="0"/>
          </a:p>
          <a:p>
            <a:pPr lvl="1"/>
            <a:endParaRPr lang="en-US" dirty="0"/>
          </a:p>
        </p:txBody>
      </p:sp>
      <p:sp>
        <p:nvSpPr>
          <p:cNvPr id="4" name="Content Placeholder 3"/>
          <p:cNvSpPr>
            <a:spLocks noGrp="1"/>
          </p:cNvSpPr>
          <p:nvPr>
            <p:ph sz="half" idx="2"/>
          </p:nvPr>
        </p:nvSpPr>
        <p:spPr>
          <a:xfrm>
            <a:off x="0" y="3505200"/>
            <a:ext cx="3657600" cy="2286000"/>
          </a:xfrm>
        </p:spPr>
        <p:txBody>
          <a:bodyPr>
            <a:normAutofit/>
          </a:bodyPr>
          <a:lstStyle/>
          <a:p>
            <a:r>
              <a:rPr lang="en-US" dirty="0" smtClean="0"/>
              <a:t>Many colonials were still undecided and still many others want to remain loyal to England</a:t>
            </a:r>
            <a:endParaRPr lang="en-US" dirty="0"/>
          </a:p>
        </p:txBody>
      </p:sp>
      <p:sp>
        <p:nvSpPr>
          <p:cNvPr id="5" name="TextBox 4"/>
          <p:cNvSpPr txBox="1"/>
          <p:nvPr/>
        </p:nvSpPr>
        <p:spPr>
          <a:xfrm>
            <a:off x="304800" y="2362200"/>
            <a:ext cx="3048000" cy="954107"/>
          </a:xfrm>
          <a:prstGeom prst="rect">
            <a:avLst/>
          </a:prstGeom>
          <a:noFill/>
        </p:spPr>
        <p:txBody>
          <a:bodyPr wrap="square" rtlCol="0">
            <a:spAutoFit/>
          </a:bodyPr>
          <a:lstStyle/>
          <a:p>
            <a:r>
              <a:rPr lang="en-US" sz="2800" dirty="0" smtClean="0"/>
              <a:t>-   Fort Ticonderoga</a:t>
            </a:r>
          </a:p>
          <a:p>
            <a:r>
              <a:rPr lang="en-US" sz="2800" dirty="0" smtClean="0"/>
              <a:t>-   Bunker Hill</a:t>
            </a:r>
            <a:endParaRPr lang="en-US" sz="2800" dirty="0"/>
          </a:p>
        </p:txBody>
      </p:sp>
      <p:pic>
        <p:nvPicPr>
          <p:cNvPr id="6" name="Picture 5" descr="bunker hill final.jpg"/>
          <p:cNvPicPr>
            <a:picLocks noChangeAspect="1"/>
          </p:cNvPicPr>
          <p:nvPr/>
        </p:nvPicPr>
        <p:blipFill>
          <a:blip r:embed="rId2" cstate="print"/>
          <a:stretch>
            <a:fillRect/>
          </a:stretch>
        </p:blipFill>
        <p:spPr>
          <a:xfrm>
            <a:off x="4191000" y="1143000"/>
            <a:ext cx="4724400" cy="525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lstStyle/>
          <a:p>
            <a:r>
              <a:rPr lang="en-US" dirty="0" smtClean="0"/>
              <a:t>Common Sense</a:t>
            </a:r>
            <a:endParaRPr lang="en-US" dirty="0"/>
          </a:p>
        </p:txBody>
      </p:sp>
      <p:sp>
        <p:nvSpPr>
          <p:cNvPr id="3" name="Content Placeholder 2"/>
          <p:cNvSpPr>
            <a:spLocks noGrp="1"/>
          </p:cNvSpPr>
          <p:nvPr>
            <p:ph sz="half" idx="1"/>
          </p:nvPr>
        </p:nvSpPr>
        <p:spPr>
          <a:xfrm>
            <a:off x="228600" y="1600200"/>
            <a:ext cx="4876800" cy="4525963"/>
          </a:xfrm>
        </p:spPr>
        <p:txBody>
          <a:bodyPr/>
          <a:lstStyle/>
          <a:p>
            <a:r>
              <a:rPr lang="en-US" dirty="0" smtClean="0"/>
              <a:t>A 50 page pamphlet by Englishman </a:t>
            </a:r>
            <a:r>
              <a:rPr lang="en-US" sz="3200" b="1" u="sng" dirty="0" smtClean="0"/>
              <a:t>Thomas Paine </a:t>
            </a:r>
            <a:r>
              <a:rPr lang="en-US" dirty="0" smtClean="0"/>
              <a:t>came out in early 1776 that helped change people’s minds</a:t>
            </a:r>
          </a:p>
          <a:p>
            <a:r>
              <a:rPr lang="en-US" dirty="0" smtClean="0"/>
              <a:t>It was called </a:t>
            </a:r>
            <a:r>
              <a:rPr lang="en-US" sz="3200" b="1" u="sng" dirty="0" smtClean="0"/>
              <a:t>Common Sense</a:t>
            </a:r>
          </a:p>
        </p:txBody>
      </p:sp>
      <p:pic>
        <p:nvPicPr>
          <p:cNvPr id="5" name="Content Placeholder 4" descr="commonsense.jpg"/>
          <p:cNvPicPr>
            <a:picLocks noGrp="1" noChangeAspect="1"/>
          </p:cNvPicPr>
          <p:nvPr>
            <p:ph sz="half" idx="2"/>
          </p:nvPr>
        </p:nvPicPr>
        <p:blipFill>
          <a:blip r:embed="rId2" cstate="print"/>
          <a:stretch>
            <a:fillRect/>
          </a:stretch>
        </p:blipFill>
        <p:spPr>
          <a:xfrm>
            <a:off x="5105400" y="1147288"/>
            <a:ext cx="3657600" cy="532971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10600" cy="3048000"/>
          </a:xfrm>
        </p:spPr>
        <p:txBody>
          <a:bodyPr>
            <a:noAutofit/>
          </a:bodyPr>
          <a:lstStyle/>
          <a:p>
            <a:r>
              <a:rPr lang="en-US" sz="6000" dirty="0" smtClean="0">
                <a:latin typeface="Arial Black" pitchFamily="34" charset="0"/>
              </a:rPr>
              <a:t>Why do you think Paine titled it “Common Sense”?</a:t>
            </a:r>
            <a:endParaRPr lang="en-US" sz="6000" dirty="0">
              <a:latin typeface="Arial Black" pitchFamily="34" charset="0"/>
            </a:endParaRPr>
          </a:p>
        </p:txBody>
      </p:sp>
      <p:sp>
        <p:nvSpPr>
          <p:cNvPr id="3" name="Content Placeholder 2"/>
          <p:cNvSpPr>
            <a:spLocks noGrp="1"/>
          </p:cNvSpPr>
          <p:nvPr>
            <p:ph idx="1"/>
          </p:nvPr>
        </p:nvSpPr>
        <p:spPr>
          <a:xfrm>
            <a:off x="457200" y="4495800"/>
            <a:ext cx="8229600" cy="2011363"/>
          </a:xfrm>
        </p:spPr>
        <p:txBody>
          <a:bodyPr/>
          <a:lstStyle/>
          <a:p>
            <a:pPr>
              <a:buFont typeface="Wingdings" pitchFamily="2" charset="2"/>
              <a:buChar char="Ø"/>
            </a:pPr>
            <a:r>
              <a:rPr lang="en-US" dirty="0" smtClean="0"/>
              <a:t>He believed the arguments he is going to make should be obvious to everybody, that it should have been ‘common sense’.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457200" y="1524000"/>
            <a:ext cx="4038600" cy="5029200"/>
          </a:xfrm>
        </p:spPr>
        <p:txBody>
          <a:bodyPr>
            <a:normAutofit fontScale="77500" lnSpcReduction="20000"/>
          </a:bodyPr>
          <a:lstStyle/>
          <a:p>
            <a:r>
              <a:rPr lang="en-US" dirty="0" smtClean="0"/>
              <a:t>I challenge the warmest advocate for reconciliation, to show a single advantage that this continent can reap, by being connected with Great Britain.  I repeat the challenge, not a single advantage is derived.  Our corn will fetch its price in any market in Europe, and our imported goods must be paid for, buy them where we will… Everything that is right or natural pleads for separation.  The blood of the slain, the weeping voice of nature cries, ‘TIS TIME TO PART.</a:t>
            </a:r>
            <a:endParaRPr lang="en-US" dirty="0"/>
          </a:p>
        </p:txBody>
      </p:sp>
      <p:pic>
        <p:nvPicPr>
          <p:cNvPr id="5" name="Content Placeholder 4" descr="Thomas_Paine.jpg"/>
          <p:cNvPicPr>
            <a:picLocks noGrp="1" noChangeAspect="1"/>
          </p:cNvPicPr>
          <p:nvPr>
            <p:ph sz="half" idx="2"/>
          </p:nvPr>
        </p:nvPicPr>
        <p:blipFill>
          <a:blip r:embed="rId2" cstate="print"/>
          <a:stretch>
            <a:fillRect/>
          </a:stretch>
        </p:blipFill>
        <p:spPr>
          <a:xfrm>
            <a:off x="0" y="0"/>
            <a:ext cx="9144000" cy="6858000"/>
          </a:xfrm>
        </p:spPr>
      </p:pic>
      <p:sp>
        <p:nvSpPr>
          <p:cNvPr id="6" name="Rectangle 5"/>
          <p:cNvSpPr/>
          <p:nvPr/>
        </p:nvSpPr>
        <p:spPr>
          <a:xfrm>
            <a:off x="457200" y="762000"/>
            <a:ext cx="8229600" cy="5262979"/>
          </a:xfrm>
          <a:prstGeom prst="rect">
            <a:avLst/>
          </a:prstGeom>
        </p:spPr>
        <p:txBody>
          <a:bodyPr wrap="square">
            <a:spAutoFit/>
          </a:bodyPr>
          <a:lstStyle/>
          <a:p>
            <a:r>
              <a:rPr lang="en-US" sz="2800" dirty="0" smtClean="0">
                <a:latin typeface="Arial Black" pitchFamily="34" charset="0"/>
              </a:rPr>
              <a:t>I challenge the warmest advocate for reconciliation, to show a single advantage that this continent can reap, by being connected with Great Britain.  I repeat the challenge, not a single advantage is derived.  Our corn will fetch its price in any market in Europe, and our imported goods must be paid for, buy them where we will… Everything that is right or natural pleads for separation.  The blood of the slain, the weeping voice of nature cries, ‘TIS TIME TO PART.</a:t>
            </a: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fontScale="90000"/>
          </a:bodyPr>
          <a:lstStyle/>
          <a:p>
            <a:r>
              <a:rPr lang="en-US" dirty="0" smtClean="0"/>
              <a:t>Common Sense</a:t>
            </a:r>
            <a:endParaRPr lang="en-US" dirty="0"/>
          </a:p>
        </p:txBody>
      </p:sp>
      <p:pic>
        <p:nvPicPr>
          <p:cNvPr id="5" name="Content Placeholder 4" descr="Thomas_Paine.jpg"/>
          <p:cNvPicPr>
            <a:picLocks noGrp="1" noChangeAspect="1"/>
          </p:cNvPicPr>
          <p:nvPr>
            <p:ph sz="half" idx="1"/>
          </p:nvPr>
        </p:nvPicPr>
        <p:blipFill>
          <a:blip r:embed="rId2" cstate="print"/>
          <a:stretch>
            <a:fillRect/>
          </a:stretch>
        </p:blipFill>
        <p:spPr>
          <a:xfrm>
            <a:off x="228600" y="1143000"/>
            <a:ext cx="4267200" cy="5486400"/>
          </a:xfrm>
        </p:spPr>
      </p:pic>
      <p:sp>
        <p:nvSpPr>
          <p:cNvPr id="4" name="Content Placeholder 3"/>
          <p:cNvSpPr>
            <a:spLocks noGrp="1"/>
          </p:cNvSpPr>
          <p:nvPr>
            <p:ph sz="half" idx="2"/>
          </p:nvPr>
        </p:nvSpPr>
        <p:spPr>
          <a:xfrm>
            <a:off x="4495800" y="1600200"/>
            <a:ext cx="4419600" cy="4525963"/>
          </a:xfrm>
        </p:spPr>
        <p:txBody>
          <a:bodyPr/>
          <a:lstStyle/>
          <a:p>
            <a:r>
              <a:rPr lang="en-US" dirty="0" smtClean="0"/>
              <a:t>Paine argues that:</a:t>
            </a:r>
          </a:p>
          <a:p>
            <a:pPr lvl="1"/>
            <a:r>
              <a:rPr lang="en-US" dirty="0" smtClean="0"/>
              <a:t> the very idea of kings is crazy</a:t>
            </a:r>
          </a:p>
          <a:p>
            <a:pPr lvl="1"/>
            <a:r>
              <a:rPr lang="en-US" dirty="0" smtClean="0"/>
              <a:t>America does not benefit at all from England</a:t>
            </a:r>
          </a:p>
          <a:p>
            <a:pPr lvl="1"/>
            <a:r>
              <a:rPr lang="en-US" dirty="0" smtClean="0"/>
              <a:t>Full independence would not only benefit the colonies would make it thrive and makes sense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038"/>
          </a:xfrm>
        </p:spPr>
        <p:txBody>
          <a:bodyPr/>
          <a:lstStyle/>
          <a:p>
            <a:r>
              <a:rPr lang="en-US" dirty="0" smtClean="0"/>
              <a:t>Effect of ‘Paine’</a:t>
            </a:r>
            <a:endParaRPr lang="en-US" dirty="0"/>
          </a:p>
        </p:txBody>
      </p:sp>
      <p:sp>
        <p:nvSpPr>
          <p:cNvPr id="3" name="Content Placeholder 2"/>
          <p:cNvSpPr>
            <a:spLocks noGrp="1"/>
          </p:cNvSpPr>
          <p:nvPr>
            <p:ph sz="half" idx="1"/>
          </p:nvPr>
        </p:nvSpPr>
        <p:spPr>
          <a:xfrm>
            <a:off x="152400" y="1066800"/>
            <a:ext cx="4419600" cy="5791200"/>
          </a:xfrm>
        </p:spPr>
        <p:txBody>
          <a:bodyPr>
            <a:normAutofit/>
          </a:bodyPr>
          <a:lstStyle/>
          <a:p>
            <a:r>
              <a:rPr lang="en-US" dirty="0" smtClean="0"/>
              <a:t>After reading Common Sense more people were calling for independence</a:t>
            </a:r>
          </a:p>
          <a:p>
            <a:pPr lvl="1"/>
            <a:r>
              <a:rPr lang="en-US" dirty="0" smtClean="0"/>
              <a:t>Used blunt direct language that really got people’s attention</a:t>
            </a:r>
          </a:p>
          <a:p>
            <a:r>
              <a:rPr lang="en-US" dirty="0" smtClean="0"/>
              <a:t>It became the first best seller in the colonies</a:t>
            </a:r>
          </a:p>
          <a:p>
            <a:pPr lvl="1"/>
            <a:r>
              <a:rPr lang="en-US" dirty="0" smtClean="0"/>
              <a:t>Sold over 500,000 copies</a:t>
            </a:r>
          </a:p>
        </p:txBody>
      </p:sp>
      <p:pic>
        <p:nvPicPr>
          <p:cNvPr id="5" name="Content Placeholder 4" descr="franklin_the_printer-1024x588.jpg"/>
          <p:cNvPicPr>
            <a:picLocks noGrp="1" noChangeAspect="1"/>
          </p:cNvPicPr>
          <p:nvPr>
            <p:ph sz="half" idx="2"/>
          </p:nvPr>
        </p:nvPicPr>
        <p:blipFill>
          <a:blip r:embed="rId2" cstate="print"/>
          <a:stretch>
            <a:fillRect/>
          </a:stretch>
        </p:blipFill>
        <p:spPr>
          <a:xfrm>
            <a:off x="4495800" y="914400"/>
            <a:ext cx="4419600" cy="56388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08038"/>
          </a:xfrm>
        </p:spPr>
        <p:txBody>
          <a:bodyPr/>
          <a:lstStyle/>
          <a:p>
            <a:r>
              <a:rPr lang="en-US" dirty="0" smtClean="0"/>
              <a:t>Effect of ‘Paine’</a:t>
            </a:r>
            <a:endParaRPr lang="en-US" dirty="0"/>
          </a:p>
        </p:txBody>
      </p:sp>
      <p:sp>
        <p:nvSpPr>
          <p:cNvPr id="3" name="Content Placeholder 2"/>
          <p:cNvSpPr>
            <a:spLocks noGrp="1"/>
          </p:cNvSpPr>
          <p:nvPr>
            <p:ph sz="half" idx="1"/>
          </p:nvPr>
        </p:nvSpPr>
        <p:spPr>
          <a:xfrm>
            <a:off x="457200" y="4800600"/>
            <a:ext cx="8077200" cy="1828800"/>
          </a:xfrm>
        </p:spPr>
        <p:txBody>
          <a:bodyPr>
            <a:normAutofit lnSpcReduction="10000"/>
          </a:bodyPr>
          <a:lstStyle/>
          <a:p>
            <a:r>
              <a:rPr lang="en-US" dirty="0" smtClean="0"/>
              <a:t>Washington made all of his troops read the pamphlet, giving a clear and powerful answer as to why they were fighting.</a:t>
            </a:r>
          </a:p>
          <a:p>
            <a:r>
              <a:rPr lang="en-US" dirty="0" smtClean="0"/>
              <a:t>Support for independence grows in the colonies</a:t>
            </a:r>
            <a:endParaRPr lang="en-US" dirty="0"/>
          </a:p>
        </p:txBody>
      </p:sp>
      <p:pic>
        <p:nvPicPr>
          <p:cNvPr id="5" name="Content Placeholder 4" descr="washington and soldiers.jpg"/>
          <p:cNvPicPr>
            <a:picLocks noGrp="1" noChangeAspect="1"/>
          </p:cNvPicPr>
          <p:nvPr>
            <p:ph sz="half" idx="2"/>
          </p:nvPr>
        </p:nvPicPr>
        <p:blipFill>
          <a:blip r:embed="rId2" cstate="print"/>
          <a:stretch>
            <a:fillRect/>
          </a:stretch>
        </p:blipFill>
        <p:spPr>
          <a:xfrm>
            <a:off x="228600" y="914400"/>
            <a:ext cx="8686800" cy="3810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a:t>
            </a:r>
            <a:endParaRPr lang="en-US" dirty="0"/>
          </a:p>
        </p:txBody>
      </p:sp>
      <p:pic>
        <p:nvPicPr>
          <p:cNvPr id="5" name="Content Placeholder 4" descr="Continental Congress.gif"/>
          <p:cNvPicPr>
            <a:picLocks noGrp="1" noChangeAspect="1"/>
          </p:cNvPicPr>
          <p:nvPr>
            <p:ph sz="half" idx="1"/>
          </p:nvPr>
        </p:nvPicPr>
        <p:blipFill>
          <a:blip r:embed="rId2"/>
          <a:stretch>
            <a:fillRect/>
          </a:stretch>
        </p:blipFill>
        <p:spPr>
          <a:xfrm>
            <a:off x="304800" y="1371600"/>
            <a:ext cx="4191000" cy="5105400"/>
          </a:xfrm>
        </p:spPr>
      </p:pic>
      <p:sp>
        <p:nvSpPr>
          <p:cNvPr id="4" name="Content Placeholder 3"/>
          <p:cNvSpPr>
            <a:spLocks noGrp="1"/>
          </p:cNvSpPr>
          <p:nvPr>
            <p:ph sz="half" idx="2"/>
          </p:nvPr>
        </p:nvSpPr>
        <p:spPr/>
        <p:txBody>
          <a:bodyPr>
            <a:normAutofit fontScale="92500" lnSpcReduction="10000"/>
          </a:bodyPr>
          <a:lstStyle/>
          <a:p>
            <a:r>
              <a:rPr lang="en-US" dirty="0" smtClean="0"/>
              <a:t>Members of the Continental Congress begin to discuss formally breaking away from England</a:t>
            </a:r>
          </a:p>
          <a:p>
            <a:pPr lvl="1"/>
            <a:r>
              <a:rPr lang="en-US" dirty="0" smtClean="0"/>
              <a:t>The war would now be for full </a:t>
            </a:r>
            <a:r>
              <a:rPr lang="en-US" dirty="0" smtClean="0"/>
              <a:t>independence</a:t>
            </a:r>
          </a:p>
          <a:p>
            <a:pPr lvl="2"/>
            <a:r>
              <a:rPr lang="en-US" dirty="0" smtClean="0"/>
              <a:t>Originally the goal </a:t>
            </a:r>
            <a:r>
              <a:rPr lang="en-US" smtClean="0"/>
              <a:t>was reconciliation</a:t>
            </a:r>
            <a:endParaRPr lang="en-US" dirty="0" smtClean="0"/>
          </a:p>
          <a:p>
            <a:r>
              <a:rPr lang="en-US" dirty="0" smtClean="0"/>
              <a:t>Had to write a document explaining the breakaway first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TotalTime>
  <Words>433</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Common Sense</vt:lpstr>
      <vt:lpstr>Many on the Fence</vt:lpstr>
      <vt:lpstr>Common Sense</vt:lpstr>
      <vt:lpstr>Why do you think Paine titled it “Common Sense”?</vt:lpstr>
      <vt:lpstr>PowerPoint Presentation</vt:lpstr>
      <vt:lpstr>Common Sense</vt:lpstr>
      <vt:lpstr>Effect of ‘Paine’</vt:lpstr>
      <vt:lpstr>Effect of ‘Paine’</vt:lpstr>
      <vt:lpstr>Independence?</vt:lpstr>
    </vt:vector>
  </TitlesOfParts>
  <Company>Russell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Sense</dc:title>
  <dc:creator>Jason Metz</dc:creator>
  <cp:lastModifiedBy>CPCSC</cp:lastModifiedBy>
  <cp:revision>163</cp:revision>
  <dcterms:created xsi:type="dcterms:W3CDTF">2009-11-25T01:04:54Z</dcterms:created>
  <dcterms:modified xsi:type="dcterms:W3CDTF">2015-08-31T11:46:54Z</dcterms:modified>
</cp:coreProperties>
</file>