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8" autoAdjust="0"/>
  </p:normalViewPr>
  <p:slideViewPr>
    <p:cSldViewPr>
      <p:cViewPr varScale="1">
        <p:scale>
          <a:sx n="66" d="100"/>
          <a:sy n="66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C36CA-E260-42E2-9915-0AAE2C4CD781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2DE65-58C5-451C-8138-31AB779656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26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2DE65-58C5-451C-8138-31AB779656F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572D-C7B5-4180-A843-378119BA5622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7564-133E-48E7-9206-163D78BA21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572D-C7B5-4180-A843-378119BA5622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7564-133E-48E7-9206-163D78BA21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572D-C7B5-4180-A843-378119BA5622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7564-133E-48E7-9206-163D78BA21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572D-C7B5-4180-A843-378119BA5622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7564-133E-48E7-9206-163D78BA21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572D-C7B5-4180-A843-378119BA5622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7564-133E-48E7-9206-163D78BA21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572D-C7B5-4180-A843-378119BA5622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7564-133E-48E7-9206-163D78BA21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572D-C7B5-4180-A843-378119BA5622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7564-133E-48E7-9206-163D78BA21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572D-C7B5-4180-A843-378119BA5622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7564-133E-48E7-9206-163D78BA21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572D-C7B5-4180-A843-378119BA5622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7564-133E-48E7-9206-163D78BA21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572D-C7B5-4180-A843-378119BA5622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7564-133E-48E7-9206-163D78BA21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572D-C7B5-4180-A843-378119BA5622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7564-133E-48E7-9206-163D78BA21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1572D-C7B5-4180-A843-378119BA5622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B7564-133E-48E7-9206-163D78BA21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1"/>
            <a:ext cx="8458200" cy="23622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latin typeface="Algerian" pitchFamily="82" charset="0"/>
              </a:rPr>
              <a:t>Bill of Rights</a:t>
            </a:r>
            <a:endParaRPr lang="en-US" sz="80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543800" cy="17526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Algerian" pitchFamily="82" charset="0"/>
              </a:rPr>
              <a:t>Protecting the Rights of the People</a:t>
            </a:r>
            <a:endParaRPr lang="en-US" sz="4800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724400"/>
            <a:ext cx="8458200" cy="1905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There is nothing in the original Constitution that guarantees rights to individual citizens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smtClean="0"/>
              <a:t>Where in the Constitution does it protect the rights of the citizens of the United States?  Is it mentioned at all in Article 1, 2, or 3?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 Black" pitchFamily="34" charset="0"/>
              </a:rPr>
              <a:t>Passage of the Bill of Rights</a:t>
            </a:r>
            <a:endParaRPr lang="en-US" b="1" dirty="0">
              <a:latin typeface="Arial Black" pitchFamily="34" charset="0"/>
            </a:endParaRPr>
          </a:p>
        </p:txBody>
      </p:sp>
      <p:pic>
        <p:nvPicPr>
          <p:cNvPr id="5" name="Content Placeholder 4" descr="ratification_1_lg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914400"/>
            <a:ext cx="8305800" cy="354591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648200"/>
            <a:ext cx="8229600" cy="2057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 Black" pitchFamily="34" charset="0"/>
              </a:rPr>
              <a:t>One of the key arguments Anti-Federalists made against the Constitution was that it did not include a Bill of Rights.</a:t>
            </a:r>
          </a:p>
          <a:p>
            <a:r>
              <a:rPr lang="en-US" dirty="0" smtClean="0">
                <a:latin typeface="Arial Black" pitchFamily="34" charset="0"/>
              </a:rPr>
              <a:t>Many states demanded that once the Constitution went into effect, they would add a </a:t>
            </a:r>
            <a:r>
              <a:rPr lang="en-US" u="sng" dirty="0" smtClean="0">
                <a:latin typeface="Arial Black" pitchFamily="34" charset="0"/>
              </a:rPr>
              <a:t>Bill of Rights</a:t>
            </a:r>
            <a:endParaRPr lang="en-US" u="sng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Amendments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42672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 Black" pitchFamily="34" charset="0"/>
              </a:rPr>
              <a:t>One of the first things the new Federal government had to undertake was amending the Constitution</a:t>
            </a:r>
          </a:p>
          <a:p>
            <a:pPr lvl="1"/>
            <a:r>
              <a:rPr lang="en-US" b="1" u="sng" dirty="0" smtClean="0">
                <a:latin typeface="Arial Black" pitchFamily="34" charset="0"/>
              </a:rPr>
              <a:t>Amendment</a:t>
            </a:r>
            <a:r>
              <a:rPr lang="en-US" dirty="0" smtClean="0">
                <a:latin typeface="Arial Black" pitchFamily="34" charset="0"/>
              </a:rPr>
              <a:t>: addition to a document </a:t>
            </a:r>
          </a:p>
          <a:p>
            <a:r>
              <a:rPr lang="en-US" dirty="0" smtClean="0">
                <a:latin typeface="Arial Black" pitchFamily="34" charset="0"/>
              </a:rPr>
              <a:t>The Framers knew the Constitution had to be flexible enough to change and adapt to new situations</a:t>
            </a:r>
          </a:p>
          <a:p>
            <a:pPr lvl="1"/>
            <a:r>
              <a:rPr lang="en-US" dirty="0" smtClean="0">
                <a:latin typeface="Arial Black" pitchFamily="34" charset="0"/>
              </a:rPr>
              <a:t>Not easy to do: proposed by both Houses and 38 state legislatures vote yes 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5" name="Content Placeholder 4" descr="amendment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19600" y="914400"/>
            <a:ext cx="4495800" cy="5791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08038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Bill of Rights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343400" cy="5791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latin typeface="Arial Black" pitchFamily="34" charset="0"/>
              </a:rPr>
              <a:t>One of the first things the new Congress did was pass 10 Amendments that were designed to protect the rights of individual citizens</a:t>
            </a:r>
          </a:p>
          <a:p>
            <a:pPr lvl="1"/>
            <a:r>
              <a:rPr lang="en-US" sz="3200" b="1" u="sng" dirty="0" smtClean="0">
                <a:latin typeface="Arial Black" pitchFamily="34" charset="0"/>
              </a:rPr>
              <a:t>Bill of Rights</a:t>
            </a:r>
            <a:endParaRPr lang="en-US" sz="3200" b="1" u="sng" dirty="0">
              <a:latin typeface="Arial Black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905000"/>
            <a:ext cx="4191000" cy="33527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dirty="0" smtClean="0">
                <a:latin typeface="Arial Black" pitchFamily="34" charset="0"/>
              </a:rPr>
              <a:t>What sort of rights are protected by this document?</a:t>
            </a:r>
            <a:endParaRPr lang="en-US" sz="4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Bill of Rights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8915400" cy="6096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Arial Black" pitchFamily="34" charset="0"/>
              </a:rPr>
              <a:t>Freedom of </a:t>
            </a:r>
            <a:r>
              <a:rPr lang="en-US" b="1" dirty="0" smtClean="0">
                <a:latin typeface="Arial Black" pitchFamily="34" charset="0"/>
              </a:rPr>
              <a:t>Expression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 Black" pitchFamily="34" charset="0"/>
              </a:rPr>
              <a:t>Religion</a:t>
            </a:r>
            <a:r>
              <a:rPr lang="en-US" b="1" dirty="0" smtClean="0">
                <a:latin typeface="Arial Black" pitchFamily="34" charset="0"/>
              </a:rPr>
              <a:t>, Speech, Press, Assembly, and Petition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Arial Black" pitchFamily="34" charset="0"/>
              </a:rPr>
              <a:t>Bearing Arms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Arial Black" pitchFamily="34" charset="0"/>
              </a:rPr>
              <a:t>Quartering of Troops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Arial Black" pitchFamily="34" charset="0"/>
              </a:rPr>
              <a:t>Search and Seizures</a:t>
            </a:r>
          </a:p>
          <a:p>
            <a:pPr marL="914400" lvl="1" indent="-514350"/>
            <a:r>
              <a:rPr lang="en-US" dirty="0" smtClean="0">
                <a:latin typeface="Arial Black" pitchFamily="34" charset="0"/>
              </a:rPr>
              <a:t>Need a warrant to search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Arial Black" pitchFamily="34" charset="0"/>
              </a:rPr>
              <a:t>Criminal Proceedings; Due Process; Eminent Domain </a:t>
            </a:r>
          </a:p>
          <a:p>
            <a:pPr marL="914400" lvl="1" indent="-514350"/>
            <a:r>
              <a:rPr lang="en-US" dirty="0" smtClean="0">
                <a:latin typeface="Arial Black" pitchFamily="34" charset="0"/>
              </a:rPr>
              <a:t>No double jeopardy</a:t>
            </a:r>
          </a:p>
          <a:p>
            <a:pPr marL="914400" lvl="1" indent="-514350"/>
            <a:r>
              <a:rPr lang="en-US" dirty="0" smtClean="0">
                <a:latin typeface="Arial Black" pitchFamily="34" charset="0"/>
              </a:rPr>
              <a:t>Accused doesn’t have to testify against themselves</a:t>
            </a:r>
          </a:p>
          <a:p>
            <a:pPr marL="914400" lvl="1" indent="-514350"/>
            <a:r>
              <a:rPr lang="en-US" dirty="0" smtClean="0">
                <a:latin typeface="Arial Black" pitchFamily="34" charset="0"/>
              </a:rPr>
              <a:t>Fair trial</a:t>
            </a:r>
          </a:p>
          <a:p>
            <a:pPr marL="914400" lvl="1" indent="-514350"/>
            <a:r>
              <a:rPr lang="en-US" dirty="0" smtClean="0">
                <a:latin typeface="Arial Black" pitchFamily="34" charset="0"/>
              </a:rPr>
              <a:t>Government must pay you for your land</a:t>
            </a:r>
          </a:p>
          <a:p>
            <a:pPr marL="914400" lvl="1" indent="-514350"/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Bill of Rights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8915400" cy="5943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6"/>
            </a:pPr>
            <a:r>
              <a:rPr lang="en-US" b="1" dirty="0" smtClean="0">
                <a:latin typeface="Arial Black" pitchFamily="34" charset="0"/>
              </a:rPr>
              <a:t>Criminal Proceedings</a:t>
            </a:r>
          </a:p>
          <a:p>
            <a:pPr marL="914400" lvl="1" indent="-514350"/>
            <a:r>
              <a:rPr lang="en-US" dirty="0" smtClean="0">
                <a:latin typeface="Arial Black" pitchFamily="34" charset="0"/>
              </a:rPr>
              <a:t>Impartial jury in a speedy trial.  Must be told the charges and given a lawyer</a:t>
            </a:r>
          </a:p>
          <a:p>
            <a:pPr marL="514350" indent="-514350">
              <a:buAutoNum type="arabicPeriod" startAt="6"/>
            </a:pPr>
            <a:r>
              <a:rPr lang="en-US" b="1" dirty="0" smtClean="0">
                <a:latin typeface="Arial Black" pitchFamily="34" charset="0"/>
              </a:rPr>
              <a:t>Civil Trials</a:t>
            </a:r>
          </a:p>
          <a:p>
            <a:pPr marL="914400" lvl="1" indent="-514350"/>
            <a:r>
              <a:rPr lang="en-US" dirty="0" smtClean="0">
                <a:latin typeface="Arial Black" pitchFamily="34" charset="0"/>
              </a:rPr>
              <a:t>In trials involving more than $20 dollars, a jury is needed</a:t>
            </a:r>
          </a:p>
          <a:p>
            <a:pPr marL="514350" indent="-514350">
              <a:buAutoNum type="arabicPeriod" startAt="6"/>
            </a:pPr>
            <a:r>
              <a:rPr lang="en-US" b="1" dirty="0" smtClean="0">
                <a:latin typeface="Arial Black" pitchFamily="34" charset="0"/>
              </a:rPr>
              <a:t>Punishment for Crimes</a:t>
            </a:r>
          </a:p>
          <a:p>
            <a:pPr marL="914400" lvl="1" indent="-514350"/>
            <a:r>
              <a:rPr lang="en-US" dirty="0" smtClean="0">
                <a:latin typeface="Arial Black" pitchFamily="34" charset="0"/>
              </a:rPr>
              <a:t>No excessive bail and no cruel and unusual punishments</a:t>
            </a:r>
          </a:p>
          <a:p>
            <a:pPr marL="514350" indent="-514350">
              <a:buAutoNum type="arabicPeriod" startAt="6"/>
            </a:pPr>
            <a:r>
              <a:rPr lang="en-US" b="1" dirty="0" err="1" smtClean="0">
                <a:latin typeface="Arial Black" pitchFamily="34" charset="0"/>
              </a:rPr>
              <a:t>Unenumerated</a:t>
            </a:r>
            <a:r>
              <a:rPr lang="en-US" b="1" dirty="0" smtClean="0">
                <a:latin typeface="Arial Black" pitchFamily="34" charset="0"/>
              </a:rPr>
              <a:t> Rights</a:t>
            </a:r>
          </a:p>
          <a:p>
            <a:pPr marL="914400" lvl="1" indent="-514350"/>
            <a:r>
              <a:rPr lang="en-US" dirty="0" smtClean="0">
                <a:latin typeface="Arial Black" pitchFamily="34" charset="0"/>
              </a:rPr>
              <a:t>Rights are not limited to this list.  Government can’t say these are all people have </a:t>
            </a:r>
          </a:p>
          <a:p>
            <a:pPr marL="514350" indent="-514350">
              <a:buAutoNum type="arabicPeriod" startAt="6"/>
            </a:pPr>
            <a:r>
              <a:rPr lang="en-US" b="1" dirty="0" smtClean="0">
                <a:latin typeface="Arial Black" pitchFamily="34" charset="0"/>
              </a:rPr>
              <a:t>Powers Reserved to the States</a:t>
            </a:r>
          </a:p>
          <a:p>
            <a:pPr marL="914400" lvl="1" indent="-514350"/>
            <a:r>
              <a:rPr lang="en-US" dirty="0" smtClean="0">
                <a:latin typeface="Arial Black" pitchFamily="34" charset="0"/>
              </a:rPr>
              <a:t>Any power not given to the Federal government or forbidden to the states, are </a:t>
            </a:r>
            <a:r>
              <a:rPr lang="en-US" smtClean="0">
                <a:latin typeface="Arial Black" pitchFamily="34" charset="0"/>
              </a:rPr>
              <a:t>reserved for the </a:t>
            </a:r>
            <a:r>
              <a:rPr lang="en-US" dirty="0" smtClean="0">
                <a:latin typeface="Arial Black" pitchFamily="34" charset="0"/>
              </a:rPr>
              <a:t>states or to the </a:t>
            </a:r>
            <a:r>
              <a:rPr lang="en-US" dirty="0" smtClean="0">
                <a:latin typeface="Arial Black" pitchFamily="34" charset="0"/>
              </a:rPr>
              <a:t>people. They can also do some things that the national government can do (</a:t>
            </a:r>
            <a:r>
              <a:rPr lang="en-US" sz="2600" u="sng" dirty="0" smtClean="0">
                <a:latin typeface="Arial Black" pitchFamily="34" charset="0"/>
              </a:rPr>
              <a:t>concurrent powers </a:t>
            </a:r>
            <a:r>
              <a:rPr lang="en-US" dirty="0" smtClean="0">
                <a:latin typeface="Arial Black" pitchFamily="34" charset="0"/>
              </a:rPr>
              <a:t>ex. Taxing)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6716</TotalTime>
  <Words>363</Words>
  <Application>Microsoft Office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Bill of Rights</vt:lpstr>
      <vt:lpstr>There is nothing in the original Constitution that guarantees rights to individual citizens</vt:lpstr>
      <vt:lpstr>Passage of the Bill of Rights</vt:lpstr>
      <vt:lpstr>Amendments</vt:lpstr>
      <vt:lpstr>Bill of Rights</vt:lpstr>
      <vt:lpstr>Bill of Rights</vt:lpstr>
      <vt:lpstr>Bill of Rights</vt:lpstr>
    </vt:vector>
  </TitlesOfParts>
  <Company>Russell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 of Rights</dc:title>
  <dc:creator>Jason Metz</dc:creator>
  <cp:lastModifiedBy>CPCSC</cp:lastModifiedBy>
  <cp:revision>605</cp:revision>
  <dcterms:created xsi:type="dcterms:W3CDTF">2010-01-18T23:30:21Z</dcterms:created>
  <dcterms:modified xsi:type="dcterms:W3CDTF">2015-11-05T13:16:43Z</dcterms:modified>
</cp:coreProperties>
</file>