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62" r:id="rId2"/>
    <p:sldId id="256" r:id="rId3"/>
    <p:sldId id="263" r:id="rId4"/>
    <p:sldId id="264" r:id="rId5"/>
    <p:sldId id="257" r:id="rId6"/>
    <p:sldId id="258" r:id="rId7"/>
    <p:sldId id="259" r:id="rId8"/>
    <p:sldId id="260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54" autoAdjust="0"/>
  </p:normalViewPr>
  <p:slideViewPr>
    <p:cSldViewPr>
      <p:cViewPr varScale="1">
        <p:scale>
          <a:sx n="56" d="100"/>
          <a:sy n="56" d="100"/>
        </p:scale>
        <p:origin x="9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49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C0A64-71E7-43EA-80B5-7F6711CBDCED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BC319-B783-4513-BAF9-DF951D436F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6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A945-E215-4126-8FA4-00B970591A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2369-B727-4D9C-8CD6-E0272346B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A945-E215-4126-8FA4-00B970591A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2369-B727-4D9C-8CD6-E0272346B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A945-E215-4126-8FA4-00B970591A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2369-B727-4D9C-8CD6-E0272346B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A945-E215-4126-8FA4-00B970591A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2369-B727-4D9C-8CD6-E0272346B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A945-E215-4126-8FA4-00B970591A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2369-B727-4D9C-8CD6-E0272346B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A945-E215-4126-8FA4-00B970591A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2369-B727-4D9C-8CD6-E0272346B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A945-E215-4126-8FA4-00B970591A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2369-B727-4D9C-8CD6-E0272346B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A945-E215-4126-8FA4-00B970591A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E72369-B727-4D9C-8CD6-E0272346BC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A945-E215-4126-8FA4-00B970591A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2369-B727-4D9C-8CD6-E0272346B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A945-E215-4126-8FA4-00B970591A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7E72369-B727-4D9C-8CD6-E0272346B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661A945-E215-4126-8FA4-00B970591A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2369-B727-4D9C-8CD6-E0272346B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61A945-E215-4126-8FA4-00B970591A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7E72369-B727-4D9C-8CD6-E0272346B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610600" cy="2895600"/>
          </a:xfrm>
        </p:spPr>
        <p:txBody>
          <a:bodyPr>
            <a:normAutofit/>
          </a:bodyPr>
          <a:lstStyle/>
          <a:p>
            <a:pPr algn="ctr"/>
            <a:r>
              <a:rPr lang="en-US" b="1" i="1" dirty="0" smtClean="0"/>
              <a:t>According to Jefferson, what do people have to do if the government does not protect the rights of the people?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114800"/>
            <a:ext cx="8839200" cy="2590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b="1" dirty="0" smtClean="0"/>
              <a:t>   The people have the right to overthrow their abusive government and establish one that will be more responsive to the will of the people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60438"/>
          </a:xfrm>
        </p:spPr>
        <p:txBody>
          <a:bodyPr/>
          <a:lstStyle/>
          <a:p>
            <a:r>
              <a:rPr lang="en-US" dirty="0" smtClean="0"/>
              <a:t>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6482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Early on:</a:t>
            </a:r>
          </a:p>
          <a:p>
            <a:pPr lvl="1"/>
            <a:r>
              <a:rPr lang="en-US" sz="2800" dirty="0" smtClean="0"/>
              <a:t>The Articles work</a:t>
            </a:r>
          </a:p>
          <a:p>
            <a:pPr lvl="2"/>
            <a:r>
              <a:rPr lang="en-US" sz="2800" dirty="0" smtClean="0"/>
              <a:t>States are willing to work together (and have to) in order to defeat the British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sz="4000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redcoats march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143000"/>
            <a:ext cx="4191000" cy="3733800"/>
          </a:xfrm>
        </p:spPr>
      </p:pic>
      <p:sp>
        <p:nvSpPr>
          <p:cNvPr id="6" name="TextBox 5"/>
          <p:cNvSpPr txBox="1"/>
          <p:nvPr/>
        </p:nvSpPr>
        <p:spPr>
          <a:xfrm>
            <a:off x="0" y="4114800"/>
            <a:ext cx="434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400" b="1" dirty="0" smtClean="0"/>
              <a:t>What about once the war is over?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5029201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Once the British are gone….so is the need for states to work together.</a:t>
            </a:r>
            <a:endParaRPr lang="en-US" sz="3000" dirty="0"/>
          </a:p>
        </p:txBody>
      </p:sp>
      <p:pic>
        <p:nvPicPr>
          <p:cNvPr id="8" name="Picture 7" descr="l_hist00014_surrender_of_lord_cornwallis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1066800"/>
            <a:ext cx="4343400" cy="3838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215265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The Articles of Confederation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457200"/>
            <a:ext cx="48768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That was the purpose of the Revolution, to remove the abusive British government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i="1" dirty="0" smtClean="0"/>
              <a:t>What does the U.S. have to do now?</a:t>
            </a:r>
          </a:p>
          <a:p>
            <a:pPr algn="ctr">
              <a:buNone/>
            </a:pPr>
            <a:endParaRPr lang="en-US" b="1" i="1" dirty="0" smtClean="0"/>
          </a:p>
          <a:p>
            <a:r>
              <a:rPr lang="en-US" dirty="0" smtClean="0"/>
              <a:t>Now that the British are gone, a new government must be established</a:t>
            </a:r>
          </a:p>
          <a:p>
            <a:pPr lvl="1"/>
            <a:r>
              <a:rPr lang="en-US" dirty="0" smtClean="0"/>
              <a:t>Brings up a lot of questions</a:t>
            </a:r>
          </a:p>
          <a:p>
            <a:pPr lvl="2"/>
            <a:r>
              <a:rPr lang="en-US" dirty="0" smtClean="0"/>
              <a:t>Who should be in charge?</a:t>
            </a:r>
          </a:p>
          <a:p>
            <a:pPr lvl="2"/>
            <a:r>
              <a:rPr lang="en-US" dirty="0" smtClean="0"/>
              <a:t>What type of government  should we create?</a:t>
            </a:r>
          </a:p>
          <a:p>
            <a:pPr lvl="2"/>
            <a:r>
              <a:rPr lang="en-US" dirty="0" smtClean="0"/>
              <a:t>How can we be sure they don’t abuse their power also? </a:t>
            </a:r>
            <a:endParaRPr lang="en-US" dirty="0"/>
          </a:p>
        </p:txBody>
      </p:sp>
      <p:pic>
        <p:nvPicPr>
          <p:cNvPr id="7" name="Content Placeholder 6" descr="Marblehead_Spirit_of_76_smal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457200"/>
            <a:ext cx="3886200" cy="6172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457200"/>
            <a:ext cx="4953000" cy="64008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i="1" dirty="0" smtClean="0"/>
              <a:t>What sort of government do you think we will want to establish?  Who should be in charge?</a:t>
            </a:r>
          </a:p>
          <a:p>
            <a:pPr algn="ctr">
              <a:buNone/>
            </a:pPr>
            <a:endParaRPr lang="en-US" b="1" i="1" dirty="0" smtClean="0"/>
          </a:p>
          <a:p>
            <a:r>
              <a:rPr lang="en-US" dirty="0" smtClean="0"/>
              <a:t>Many want to crown Washington king of America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i="1" dirty="0" smtClean="0"/>
              <a:t>Do you think this would be a good idea?  Why or why not?</a:t>
            </a:r>
          </a:p>
          <a:p>
            <a:pPr algn="ctr">
              <a:buNone/>
            </a:pPr>
            <a:endParaRPr lang="en-US" b="1" i="1" dirty="0" smtClean="0"/>
          </a:p>
          <a:p>
            <a:r>
              <a:rPr lang="en-US" dirty="0" smtClean="0"/>
              <a:t>Washington refused</a:t>
            </a:r>
          </a:p>
          <a:p>
            <a:pPr lvl="1"/>
            <a:r>
              <a:rPr lang="en-US" dirty="0" smtClean="0"/>
              <a:t>Contrary to the principles of the Revolution</a:t>
            </a:r>
          </a:p>
          <a:p>
            <a:pPr lvl="1"/>
            <a:r>
              <a:rPr lang="en-US" dirty="0" smtClean="0"/>
              <a:t>Resigned from the army and retired back to his plantation</a:t>
            </a:r>
            <a:endParaRPr lang="en-US" dirty="0"/>
          </a:p>
        </p:txBody>
      </p:sp>
      <p:pic>
        <p:nvPicPr>
          <p:cNvPr id="1026" name="Picture 2" descr="C:\Documents and Settings\staff\Local Settings\Temporary Internet Files\Content.IE5\587OEEE9\MC900434859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28600"/>
            <a:ext cx="5410200" cy="6781800"/>
          </a:xfrm>
          <a:prstGeom prst="rect">
            <a:avLst/>
          </a:prstGeom>
          <a:noFill/>
        </p:spPr>
      </p:pic>
      <p:pic>
        <p:nvPicPr>
          <p:cNvPr id="1030" name="Picture 6" descr="http://www.oceansbridge.com/paintings/museums/met-museum/big/Charles-Peale-Polk-xx-George-Washington-17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52400"/>
            <a:ext cx="3962400" cy="6553200"/>
          </a:xfrm>
          <a:prstGeom prst="rect">
            <a:avLst/>
          </a:prstGeom>
          <a:noFill/>
        </p:spPr>
      </p:pic>
      <p:pic>
        <p:nvPicPr>
          <p:cNvPr id="1031" name="Picture 7" descr="C:\Documents and Settings\staff\Local Settings\Temporary Internet Files\Content.IE5\HEXEGNPI\MC900432659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381000"/>
            <a:ext cx="2133600" cy="228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pPr algn="ctr"/>
            <a:r>
              <a:rPr lang="en-US" dirty="0" smtClean="0"/>
              <a:t>Early Governments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4648200"/>
            <a:ext cx="8610600" cy="2057400"/>
          </a:xfrm>
        </p:spPr>
        <p:txBody>
          <a:bodyPr>
            <a:normAutofit lnSpcReduction="10000"/>
          </a:bodyPr>
          <a:lstStyle/>
          <a:p>
            <a:pPr marL="420624" lvl="1" indent="-384048">
              <a:buSzPct val="80000"/>
              <a:buFont typeface="Wingdings 2"/>
              <a:buChar char=""/>
            </a:pPr>
            <a:r>
              <a:rPr lang="en-US" sz="2600" dirty="0" smtClean="0"/>
              <a:t>Most of the power in the individual states was be given to the </a:t>
            </a:r>
            <a:r>
              <a:rPr lang="en-US" sz="2600" b="1" u="sng" dirty="0" smtClean="0"/>
              <a:t>legislature</a:t>
            </a:r>
            <a:r>
              <a:rPr lang="en-US" sz="2600" b="1" dirty="0" smtClean="0"/>
              <a:t>- elected representatives who make laws (legislate)</a:t>
            </a:r>
          </a:p>
          <a:p>
            <a:pPr lvl="1"/>
            <a:r>
              <a:rPr lang="en-US" sz="2500" dirty="0" smtClean="0"/>
              <a:t>They were tired of giving power to a single individual who could do whatever they wanted</a:t>
            </a:r>
          </a:p>
          <a:p>
            <a:pPr lvl="1"/>
            <a:endParaRPr lang="en-US" b="1" dirty="0"/>
          </a:p>
        </p:txBody>
      </p:sp>
      <p:pic>
        <p:nvPicPr>
          <p:cNvPr id="6" name="Picture 5" descr="Continental Congres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838200"/>
            <a:ext cx="86106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8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Early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800" y="762000"/>
            <a:ext cx="5029200" cy="6248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Many states tried to correct the mistakes of the British in their state </a:t>
            </a:r>
            <a:r>
              <a:rPr lang="en-US" b="1" u="sng" dirty="0" smtClean="0"/>
              <a:t>constitutions</a:t>
            </a:r>
            <a:r>
              <a:rPr lang="en-US" dirty="0" smtClean="0"/>
              <a:t>- documents saying how a government will run:</a:t>
            </a:r>
          </a:p>
          <a:p>
            <a:pPr lvl="1"/>
            <a:r>
              <a:rPr lang="en-US" dirty="0" smtClean="0"/>
              <a:t>More people could vote</a:t>
            </a:r>
          </a:p>
          <a:p>
            <a:pPr lvl="2"/>
            <a:r>
              <a:rPr lang="en-US" dirty="0" smtClean="0"/>
              <a:t>Land owning white males</a:t>
            </a:r>
          </a:p>
          <a:p>
            <a:pPr lvl="2"/>
            <a:r>
              <a:rPr lang="en-US" dirty="0" smtClean="0"/>
              <a:t>Not women or minorities</a:t>
            </a:r>
          </a:p>
          <a:p>
            <a:pPr lvl="1"/>
            <a:r>
              <a:rPr lang="en-US" dirty="0" smtClean="0"/>
              <a:t>Did more to protect individual rights</a:t>
            </a:r>
          </a:p>
          <a:p>
            <a:pPr lvl="2"/>
            <a:r>
              <a:rPr lang="en-US" dirty="0" smtClean="0"/>
              <a:t>Virginia Declaration of Freedom (1</a:t>
            </a:r>
            <a:r>
              <a:rPr lang="en-US" baseline="30000" dirty="0" smtClean="0"/>
              <a:t>st</a:t>
            </a:r>
            <a:r>
              <a:rPr lang="en-US" dirty="0" smtClean="0"/>
              <a:t> Bill of Rights)</a:t>
            </a:r>
          </a:p>
          <a:p>
            <a:pPr lvl="3"/>
            <a:r>
              <a:rPr lang="en-US" b="1" u="sng" dirty="0" smtClean="0"/>
              <a:t>George Mason</a:t>
            </a:r>
          </a:p>
          <a:p>
            <a:pPr lvl="4"/>
            <a:r>
              <a:rPr lang="en-US" dirty="0" smtClean="0"/>
              <a:t>Freedom of Religion</a:t>
            </a:r>
          </a:p>
          <a:p>
            <a:pPr lvl="4"/>
            <a:r>
              <a:rPr lang="en-US" dirty="0" smtClean="0"/>
              <a:t>Freedom of the Press</a:t>
            </a:r>
          </a:p>
          <a:p>
            <a:pPr lvl="4"/>
            <a:r>
              <a:rPr lang="en-US" dirty="0" smtClean="0"/>
              <a:t>Trial by Jury</a:t>
            </a:r>
          </a:p>
          <a:p>
            <a:pPr lvl="4"/>
            <a:r>
              <a:rPr lang="en-US" dirty="0" smtClean="0"/>
              <a:t>Limited Arrests and Searches</a:t>
            </a:r>
          </a:p>
          <a:p>
            <a:pPr lvl="4"/>
            <a:r>
              <a:rPr lang="en-US" dirty="0" smtClean="0"/>
              <a:t>No ‘cruel and unusual punishments’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5" name="Content Placeholder 4" descr="georgeMas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28600" y="990600"/>
            <a:ext cx="4038600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pPr algn="ctr"/>
            <a:r>
              <a:rPr lang="en-US" dirty="0" smtClean="0"/>
              <a:t>National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228600" y="1066800"/>
            <a:ext cx="5029200" cy="548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Most of the power would be at the </a:t>
            </a:r>
            <a:r>
              <a:rPr lang="en-US" sz="2800" u="sng" dirty="0" smtClean="0"/>
              <a:t>state level </a:t>
            </a:r>
            <a:r>
              <a:rPr lang="en-US" sz="2800" dirty="0" smtClean="0"/>
              <a:t>but the national</a:t>
            </a:r>
            <a:r>
              <a:rPr lang="en-US" dirty="0" smtClean="0"/>
              <a:t>, or </a:t>
            </a:r>
            <a:r>
              <a:rPr lang="en-US" b="1" u="sng" dirty="0" smtClean="0"/>
              <a:t>federal</a:t>
            </a:r>
            <a:r>
              <a:rPr lang="en-US" dirty="0" smtClean="0"/>
              <a:t>, government did have some limited powers</a:t>
            </a:r>
          </a:p>
          <a:p>
            <a:pPr lvl="1"/>
            <a:r>
              <a:rPr lang="en-US" sz="2800" b="1" u="sng" dirty="0" smtClean="0"/>
              <a:t>Articles of Confederation</a:t>
            </a:r>
          </a:p>
          <a:p>
            <a:pPr lvl="2"/>
            <a:r>
              <a:rPr lang="en-US" sz="2400" dirty="0" smtClean="0"/>
              <a:t>America’s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federal/national constitution</a:t>
            </a:r>
          </a:p>
          <a:p>
            <a:pPr lvl="2"/>
            <a:r>
              <a:rPr lang="en-US" sz="2400" dirty="0" smtClean="0"/>
              <a:t>States would “</a:t>
            </a:r>
            <a:r>
              <a:rPr lang="en-US" sz="2400" b="1" dirty="0" smtClean="0"/>
              <a:t>firm league of friendship</a:t>
            </a:r>
            <a:r>
              <a:rPr lang="en-US" sz="2400" dirty="0" smtClean="0"/>
              <a:t>”</a:t>
            </a:r>
          </a:p>
          <a:p>
            <a:pPr lvl="3"/>
            <a:r>
              <a:rPr lang="en-US" sz="2200" dirty="0" smtClean="0"/>
              <a:t>Loose connection</a:t>
            </a:r>
          </a:p>
          <a:p>
            <a:pPr lvl="4"/>
            <a:r>
              <a:rPr lang="en-US" sz="2000" dirty="0" smtClean="0"/>
              <a:t>“United States of America”</a:t>
            </a:r>
            <a:endParaRPr lang="en-US" sz="2000" dirty="0"/>
          </a:p>
        </p:txBody>
      </p:sp>
      <p:pic>
        <p:nvPicPr>
          <p:cNvPr id="5" name="Content Placeholder 4" descr="Map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066800"/>
            <a:ext cx="4114800" cy="5638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960438"/>
          </a:xfrm>
        </p:spPr>
        <p:txBody>
          <a:bodyPr/>
          <a:lstStyle/>
          <a:p>
            <a:pPr algn="ctr"/>
            <a:r>
              <a:rPr lang="en-US" dirty="0" smtClean="0"/>
              <a:t>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799"/>
            <a:ext cx="4876800" cy="400831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At the federal level </a:t>
            </a:r>
            <a:r>
              <a:rPr lang="en-US" sz="3000" b="1" i="1" u="sng" dirty="0" smtClean="0"/>
              <a:t>all</a:t>
            </a:r>
            <a:r>
              <a:rPr lang="en-US" dirty="0" smtClean="0"/>
              <a:t> power was given to </a:t>
            </a:r>
            <a:r>
              <a:rPr lang="en-US" dirty="0" smtClean="0"/>
              <a:t>one </a:t>
            </a:r>
            <a:r>
              <a:rPr lang="en-US" dirty="0" smtClean="0"/>
              <a:t>group of legislators</a:t>
            </a:r>
          </a:p>
          <a:p>
            <a:pPr lvl="1"/>
            <a:r>
              <a:rPr lang="en-US" dirty="0" smtClean="0"/>
              <a:t>Lacked the power to tax, had to ask the individual states for funds</a:t>
            </a:r>
          </a:p>
          <a:p>
            <a:pPr lvl="1"/>
            <a:r>
              <a:rPr lang="en-US" dirty="0"/>
              <a:t>Declare war and make peace</a:t>
            </a:r>
          </a:p>
          <a:p>
            <a:pPr lvl="1"/>
            <a:r>
              <a:rPr lang="en-US" dirty="0"/>
              <a:t>Make treaties with foreign countries</a:t>
            </a:r>
          </a:p>
          <a:p>
            <a:pPr lvl="1"/>
            <a:r>
              <a:rPr lang="en-US" dirty="0" smtClean="0"/>
              <a:t>Hear </a:t>
            </a:r>
            <a:r>
              <a:rPr lang="en-US" dirty="0"/>
              <a:t>disputes among the states </a:t>
            </a:r>
            <a:r>
              <a:rPr lang="en-US" dirty="0" smtClean="0"/>
              <a:t>(but not enforce decisions)</a:t>
            </a:r>
            <a:endParaRPr lang="en-US" dirty="0"/>
          </a:p>
          <a:p>
            <a:r>
              <a:rPr lang="en-US" dirty="0" smtClean="0"/>
              <a:t>No </a:t>
            </a:r>
            <a:r>
              <a:rPr lang="en-US" b="1" u="sng" dirty="0" smtClean="0"/>
              <a:t>executive-</a:t>
            </a:r>
            <a:r>
              <a:rPr lang="en-US" dirty="0" smtClean="0"/>
              <a:t> individual who enforces the laws passed by the legislature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990600"/>
            <a:ext cx="3657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will be nobody to make sure the states follow what the federal government says</a:t>
            </a:r>
          </a:p>
          <a:p>
            <a:r>
              <a:rPr lang="en-US" dirty="0" smtClean="0"/>
              <a:t>States can choose which laws they want to obey or give funds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075111"/>
            <a:ext cx="61072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What implications do you think the absence of an executive will have?</a:t>
            </a:r>
            <a:endParaRPr lang="en-US" sz="3600" b="1" dirty="0"/>
          </a:p>
        </p:txBody>
      </p:sp>
      <p:pic>
        <p:nvPicPr>
          <p:cNvPr id="1026" name="Picture 2" descr="C:\Documents and Settings\staff\Local Settings\Temporary Internet Files\Content.IE5\UBR5J75H\MMj017817700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7243" y="3952407"/>
            <a:ext cx="3048000" cy="28770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991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What are your reactions to the provisions in the Articles of Confederation? Does it sound like it created a strong national government?   Why do you think they worked well early on </a:t>
            </a:r>
          </a:p>
          <a:p>
            <a:pPr algn="ctr">
              <a:buNone/>
            </a:pPr>
            <a:r>
              <a:rPr lang="en-US" sz="4000" dirty="0" smtClean="0"/>
              <a:t>(1776-1781)?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8107</TotalTime>
  <Words>532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Franklin Gothic Book</vt:lpstr>
      <vt:lpstr>Wingdings 2</vt:lpstr>
      <vt:lpstr>Technic</vt:lpstr>
      <vt:lpstr>According to Jefferson, what do people have to do if the government does not protect the rights of the people?</vt:lpstr>
      <vt:lpstr>The Articles of Confederation</vt:lpstr>
      <vt:lpstr>PowerPoint Presentation</vt:lpstr>
      <vt:lpstr>PowerPoint Presentation</vt:lpstr>
      <vt:lpstr>Early Governments</vt:lpstr>
      <vt:lpstr>Early Government</vt:lpstr>
      <vt:lpstr>National Government</vt:lpstr>
      <vt:lpstr>Articles of Confederation</vt:lpstr>
      <vt:lpstr>PowerPoint Presentation</vt:lpstr>
      <vt:lpstr>Articles of Confederation</vt:lpstr>
    </vt:vector>
  </TitlesOfParts>
  <Company>FCSC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Colonial Governments</dc:title>
  <dc:creator>staff</dc:creator>
  <cp:lastModifiedBy>Jason Metz</cp:lastModifiedBy>
  <cp:revision>31</cp:revision>
  <dcterms:created xsi:type="dcterms:W3CDTF">2010-01-04T20:10:09Z</dcterms:created>
  <dcterms:modified xsi:type="dcterms:W3CDTF">2016-09-30T20:20:58Z</dcterms:modified>
</cp:coreProperties>
</file>